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1" r:id="rId1"/>
  </p:sldMasterIdLst>
  <p:notesMasterIdLst>
    <p:notesMasterId r:id="rId40"/>
  </p:notesMasterIdLst>
  <p:sldIdLst>
    <p:sldId id="296" r:id="rId2"/>
    <p:sldId id="291" r:id="rId3"/>
    <p:sldId id="292" r:id="rId4"/>
    <p:sldId id="260" r:id="rId5"/>
    <p:sldId id="294" r:id="rId6"/>
    <p:sldId id="257" r:id="rId7"/>
    <p:sldId id="262" r:id="rId8"/>
    <p:sldId id="263" r:id="rId9"/>
    <p:sldId id="265" r:id="rId10"/>
    <p:sldId id="264" r:id="rId11"/>
    <p:sldId id="266" r:id="rId12"/>
    <p:sldId id="273" r:id="rId13"/>
    <p:sldId id="267" r:id="rId14"/>
    <p:sldId id="268" r:id="rId15"/>
    <p:sldId id="269" r:id="rId16"/>
    <p:sldId id="270" r:id="rId17"/>
    <p:sldId id="297" r:id="rId18"/>
    <p:sldId id="271"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95" r:id="rId32"/>
    <p:sldId id="285" r:id="rId33"/>
    <p:sldId id="286" r:id="rId34"/>
    <p:sldId id="287" r:id="rId35"/>
    <p:sldId id="288" r:id="rId36"/>
    <p:sldId id="298" r:id="rId37"/>
    <p:sldId id="290" r:id="rId38"/>
    <p:sldId id="293" r:id="rId3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D57A15"/>
    <a:srgbClr val="7B7ABB"/>
    <a:srgbClr val="5F978D"/>
    <a:srgbClr val="0000CC"/>
    <a:srgbClr val="339966"/>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2" autoAdjust="0"/>
    <p:restoredTop sz="93398" autoAdjust="0"/>
  </p:normalViewPr>
  <p:slideViewPr>
    <p:cSldViewPr>
      <p:cViewPr varScale="1">
        <p:scale>
          <a:sx n="69" d="100"/>
          <a:sy n="69" d="100"/>
        </p:scale>
        <p:origin x="1398" y="78"/>
      </p:cViewPr>
      <p:guideLst>
        <p:guide orient="horz" pos="2160"/>
        <p:guide pos="2880"/>
      </p:guideLst>
    </p:cSldViewPr>
  </p:slideViewPr>
  <p:notesTextViewPr>
    <p:cViewPr>
      <p:scale>
        <a:sx n="3" d="2"/>
        <a:sy n="3" d="2"/>
      </p:scale>
      <p:origin x="0" y="0"/>
    </p:cViewPr>
  </p:notesTextViewPr>
  <p:notesViewPr>
    <p:cSldViewPr>
      <p:cViewPr varScale="1">
        <p:scale>
          <a:sx n="101" d="100"/>
          <a:sy n="101" d="100"/>
        </p:scale>
        <p:origin x="269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430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16A8524B-251D-4D1C-A59D-CEA3418FDE31}" type="slidenum">
              <a:rPr lang="en-US"/>
              <a:pPr/>
              <a:t>‹#›</a:t>
            </a:fld>
            <a:endParaRPr lang="en-US"/>
          </a:p>
        </p:txBody>
      </p:sp>
    </p:spTree>
    <p:extLst>
      <p:ext uri="{BB962C8B-B14F-4D97-AF65-F5344CB8AC3E}">
        <p14:creationId xmlns:p14="http://schemas.microsoft.com/office/powerpoint/2010/main" val="5407538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ln/>
        </p:spPr>
      </p:sp>
      <p:sp>
        <p:nvSpPr>
          <p:cNvPr id="1638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681716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94160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52791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12317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Why do we say </a:t>
            </a:r>
            <a:r>
              <a:rPr lang="en-US" i="1" dirty="0"/>
              <a:t>reduce </a:t>
            </a:r>
            <a:r>
              <a:rPr lang="en-US" dirty="0"/>
              <a:t>data duplication rather than </a:t>
            </a:r>
            <a:r>
              <a:rPr lang="en-US" i="1" dirty="0"/>
              <a:t>eliminate </a:t>
            </a:r>
            <a:r>
              <a:rPr lang="en-US" dirty="0"/>
              <a:t>data duplication?</a:t>
            </a:r>
          </a:p>
          <a:p>
            <a:r>
              <a:rPr lang="en-US" dirty="0"/>
              <a:t>The answer is that we cannot eliminate all duplicated data </a:t>
            </a:r>
            <a:r>
              <a:rPr lang="en-US" dirty="0" smtClean="0"/>
              <a:t>because we </a:t>
            </a:r>
            <a:r>
              <a:rPr lang="en-US" dirty="0"/>
              <a:t>must duplicate data in foreign keys</a:t>
            </a:r>
            <a:r>
              <a:rPr lang="en-US" dirty="0" smtClean="0"/>
              <a:t>.</a:t>
            </a:r>
          </a:p>
          <a:p>
            <a:r>
              <a:rPr lang="en-US" dirty="0" smtClean="0"/>
              <a:t>We </a:t>
            </a:r>
            <a:r>
              <a:rPr lang="en-US" dirty="0"/>
              <a:t>cannot eliminate Buyer, for example, </a:t>
            </a:r>
            <a:r>
              <a:rPr lang="en-US" dirty="0" smtClean="0"/>
              <a:t>from the </a:t>
            </a:r>
            <a:r>
              <a:rPr lang="en-US" dirty="0"/>
              <a:t>SKU_DATA table because we would then not be able to relate BUYER and </a:t>
            </a:r>
            <a:r>
              <a:rPr lang="en-US" dirty="0" smtClean="0"/>
              <a:t>SKU_DATA </a:t>
            </a:r>
            <a:r>
              <a:rPr lang="en-US" dirty="0"/>
              <a:t>rows. Values of Buyer are thus duplicated in the BUYER and SKU_DATA tables.</a:t>
            </a:r>
          </a:p>
          <a:p>
            <a:r>
              <a:rPr lang="en-US" dirty="0"/>
              <a:t>This observation leads to a second question: If we only </a:t>
            </a:r>
            <a:r>
              <a:rPr lang="en-US" i="1" dirty="0"/>
              <a:t>reduce </a:t>
            </a:r>
            <a:r>
              <a:rPr lang="en-US" dirty="0"/>
              <a:t>data duplication, </a:t>
            </a:r>
            <a:r>
              <a:rPr lang="en-US" dirty="0" smtClean="0"/>
              <a:t>how can </a:t>
            </a:r>
            <a:r>
              <a:rPr lang="en-US" dirty="0"/>
              <a:t>we claim to </a:t>
            </a:r>
            <a:r>
              <a:rPr lang="en-US" i="1" dirty="0"/>
              <a:t>eliminate </a:t>
            </a:r>
            <a:r>
              <a:rPr lang="en-US" dirty="0"/>
              <a:t>inconsistent data values? Data duplication in foreign keys will </a:t>
            </a:r>
            <a:r>
              <a:rPr lang="en-US" dirty="0" smtClean="0"/>
              <a:t>not cause </a:t>
            </a:r>
            <a:r>
              <a:rPr lang="en-US" dirty="0"/>
              <a:t>inconsistencies because referential integrity constraints prohibit them</a:t>
            </a:r>
            <a:r>
              <a:rPr lang="en-US" dirty="0" smtClean="0"/>
              <a:t>.</a:t>
            </a:r>
          </a:p>
          <a:p>
            <a:r>
              <a:rPr lang="en-US" dirty="0" smtClean="0"/>
              <a:t>As </a:t>
            </a:r>
            <a:r>
              <a:rPr lang="en-US" dirty="0"/>
              <a:t>long as </a:t>
            </a:r>
            <a:r>
              <a:rPr lang="en-US" dirty="0" smtClean="0"/>
              <a:t>we enforce </a:t>
            </a:r>
            <a:r>
              <a:rPr lang="en-US" dirty="0"/>
              <a:t>such constraints, the duplicate foreign key values will cause no inconsistencies.</a:t>
            </a:r>
            <a:endParaRPr lang="en-US" dirty="0" smtClean="0">
              <a:latin typeface="Arial" panose="020B0604020202020204" pitchFamily="34" charset="0"/>
            </a:endParaRPr>
          </a:p>
        </p:txBody>
      </p:sp>
    </p:spTree>
    <p:extLst>
      <p:ext uri="{BB962C8B-B14F-4D97-AF65-F5344CB8AC3E}">
        <p14:creationId xmlns:p14="http://schemas.microsoft.com/office/powerpoint/2010/main" val="3221324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2453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94538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59562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7541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anose="020B0604020202020204" pitchFamily="34" charset="0"/>
            </a:endParaRPr>
          </a:p>
        </p:txBody>
      </p:sp>
    </p:spTree>
    <p:extLst>
      <p:ext uri="{BB962C8B-B14F-4D97-AF65-F5344CB8AC3E}">
        <p14:creationId xmlns:p14="http://schemas.microsoft.com/office/powerpoint/2010/main" val="1729971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anose="020B0604020202020204" pitchFamily="34" charset="0"/>
            </a:endParaRPr>
          </a:p>
        </p:txBody>
      </p:sp>
    </p:spTree>
    <p:extLst>
      <p:ext uri="{BB962C8B-B14F-4D97-AF65-F5344CB8AC3E}">
        <p14:creationId xmlns:p14="http://schemas.microsoft.com/office/powerpoint/2010/main" val="1273549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45083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94584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79803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385814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535467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2953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7319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52216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7428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49420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10635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37956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36793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266571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88398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111188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15048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97126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783422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65B257F-4722-42C5-80E0-1F92B0777A31}" type="slidenum">
              <a:rPr lang="en-US"/>
              <a:pPr eaLnBrk="1" hangingPunct="1"/>
              <a:t>37</a:t>
            </a:fld>
            <a:endParaRPr lang="en-US"/>
          </a:p>
        </p:txBody>
      </p:sp>
    </p:spTree>
    <p:extLst>
      <p:ext uri="{BB962C8B-B14F-4D97-AF65-F5344CB8AC3E}">
        <p14:creationId xmlns:p14="http://schemas.microsoft.com/office/powerpoint/2010/main" val="14455911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1152525" y="692150"/>
            <a:ext cx="4554538" cy="3416300"/>
          </a:xfrm>
          <a:ln/>
        </p:spPr>
      </p:sp>
      <p:sp>
        <p:nvSpPr>
          <p:cNvPr id="7987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852105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42445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25308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51703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89783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9502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10161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5F978D"/>
          </a:solidFill>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xfrm>
            <a:off x="457200" y="6248400"/>
            <a:ext cx="5486400" cy="476250"/>
          </a:xfrm>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Prentice Hall </a:t>
            </a:r>
            <a:endParaRPr lang="en-US" dirty="0">
              <a:solidFill>
                <a:srgbClr val="5F978D"/>
              </a:solidFill>
            </a:endParaRPr>
          </a:p>
        </p:txBody>
      </p:sp>
      <p:sp>
        <p:nvSpPr>
          <p:cNvPr id="5" name="Slide Number Placeholder 4"/>
          <p:cNvSpPr>
            <a:spLocks noGrp="1"/>
          </p:cNvSpPr>
          <p:nvPr>
            <p:ph type="sldNum" sz="quarter" idx="11"/>
          </p:nvPr>
        </p:nvSpPr>
        <p:spPr/>
        <p:txBody>
          <a:bodyPr/>
          <a:lstStyle>
            <a:lvl1pPr>
              <a:defRPr dirty="0" smtClean="0">
                <a:solidFill>
                  <a:srgbClr val="7B7ABB"/>
                </a:solidFill>
              </a:defRPr>
            </a:lvl1pPr>
          </a:lstStyle>
          <a:p>
            <a:r>
              <a:rPr lang="en-US" smtClean="0"/>
              <a:t>4-</a:t>
            </a:r>
            <a:fld id="{5B77E531-B6ED-4DA7-AC45-B6CE90F9B9F3}" type="slidenum">
              <a:rPr lang="en-US" smtClean="0"/>
              <a:pPr/>
              <a:t>‹#›</a:t>
            </a:fld>
            <a:endParaRPr lang="en-US" smtClean="0"/>
          </a:p>
          <a:p>
            <a:endParaRPr lang="en-US" dirty="0"/>
          </a:p>
        </p:txBody>
      </p:sp>
    </p:spTree>
    <p:extLst>
      <p:ext uri="{BB962C8B-B14F-4D97-AF65-F5344CB8AC3E}">
        <p14:creationId xmlns:p14="http://schemas.microsoft.com/office/powerpoint/2010/main" val="3142553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14th Edition  © 2016 Pearson Prentice Hall </a:t>
            </a:r>
            <a:endParaRPr lang="en-US" dirty="0"/>
          </a:p>
        </p:txBody>
      </p:sp>
      <p:sp>
        <p:nvSpPr>
          <p:cNvPr id="5" name="Rectangle 6"/>
          <p:cNvSpPr>
            <a:spLocks noGrp="1" noChangeArrowheads="1"/>
          </p:cNvSpPr>
          <p:nvPr>
            <p:ph type="sldNum" sz="quarter" idx="11"/>
          </p:nvPr>
        </p:nvSpPr>
        <p:spPr>
          <a:ln/>
        </p:spPr>
        <p:txBody>
          <a:bodyPr/>
          <a:lstStyle>
            <a:lvl1pPr>
              <a:defRPr/>
            </a:lvl1pPr>
          </a:lstStyle>
          <a:p>
            <a:r>
              <a:rPr lang="en-US" smtClean="0"/>
              <a:t>4-</a:t>
            </a:r>
            <a:fld id="{928FEC72-341B-46F8-A799-28FDC1E30EE4}" type="slidenum">
              <a:rPr lang="en-US" smtClean="0"/>
              <a:pPr/>
              <a:t>‹#›</a:t>
            </a:fld>
            <a:endParaRPr lang="en-US" smtClean="0"/>
          </a:p>
          <a:p>
            <a:endParaRPr lang="en-US"/>
          </a:p>
        </p:txBody>
      </p:sp>
    </p:spTree>
    <p:extLst>
      <p:ext uri="{BB962C8B-B14F-4D97-AF65-F5344CB8AC3E}">
        <p14:creationId xmlns:p14="http://schemas.microsoft.com/office/powerpoint/2010/main" val="392221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14th Edition  © 2016 Pearson Prentice Hall </a:t>
            </a:r>
            <a:endParaRPr lang="en-US" dirty="0"/>
          </a:p>
        </p:txBody>
      </p:sp>
      <p:sp>
        <p:nvSpPr>
          <p:cNvPr id="5" name="Rectangle 6"/>
          <p:cNvSpPr>
            <a:spLocks noGrp="1" noChangeArrowheads="1"/>
          </p:cNvSpPr>
          <p:nvPr>
            <p:ph type="sldNum" sz="quarter" idx="11"/>
          </p:nvPr>
        </p:nvSpPr>
        <p:spPr>
          <a:ln/>
        </p:spPr>
        <p:txBody>
          <a:bodyPr/>
          <a:lstStyle>
            <a:lvl1pPr>
              <a:defRPr/>
            </a:lvl1pPr>
          </a:lstStyle>
          <a:p>
            <a:r>
              <a:rPr lang="en-US" smtClean="0"/>
              <a:t>4-</a:t>
            </a:r>
            <a:fld id="{E9FDA528-6C7C-4A04-BB9A-B2F35AA12B79}" type="slidenum">
              <a:rPr lang="en-US" smtClean="0"/>
              <a:pPr/>
              <a:t>‹#›</a:t>
            </a:fld>
            <a:endParaRPr lang="en-US" smtClean="0"/>
          </a:p>
          <a:p>
            <a:endParaRPr lang="en-US"/>
          </a:p>
        </p:txBody>
      </p:sp>
    </p:spTree>
    <p:extLst>
      <p:ext uri="{BB962C8B-B14F-4D97-AF65-F5344CB8AC3E}">
        <p14:creationId xmlns:p14="http://schemas.microsoft.com/office/powerpoint/2010/main" val="3882683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solidFill>
            <a:srgbClr val="5F978D"/>
          </a:solidFill>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Prentice Hall </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4-</a:t>
            </a:r>
            <a:fld id="{EC77891E-AD39-47E6-B1FC-A083994F13B8}" type="slidenum">
              <a:rPr lang="en-US" smtClean="0"/>
              <a:pPr/>
              <a:t>‹#›</a:t>
            </a:fld>
            <a:endParaRPr lang="en-US" smtClean="0"/>
          </a:p>
          <a:p>
            <a:endParaRPr lang="en-US"/>
          </a:p>
        </p:txBody>
      </p:sp>
    </p:spTree>
    <p:extLst>
      <p:ext uri="{BB962C8B-B14F-4D97-AF65-F5344CB8AC3E}">
        <p14:creationId xmlns:p14="http://schemas.microsoft.com/office/powerpoint/2010/main" val="1250932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Prentice Hall </a:t>
            </a:r>
            <a:endParaRPr lang="en-US" dirty="0">
              <a:solidFill>
                <a:srgbClr val="5F978D"/>
              </a:solidFill>
            </a:endParaRPr>
          </a:p>
        </p:txBody>
      </p:sp>
      <p:sp>
        <p:nvSpPr>
          <p:cNvPr id="5"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4-</a:t>
            </a:r>
            <a:fld id="{C792E50D-B401-4D4C-A70E-551D3C056275}" type="slidenum">
              <a:rPr lang="en-US" smtClean="0"/>
              <a:pPr/>
              <a:t>‹#›</a:t>
            </a:fld>
            <a:endParaRPr lang="en-US" smtClean="0"/>
          </a:p>
          <a:p>
            <a:endParaRPr lang="en-US"/>
          </a:p>
        </p:txBody>
      </p:sp>
    </p:spTree>
    <p:extLst>
      <p:ext uri="{BB962C8B-B14F-4D97-AF65-F5344CB8AC3E}">
        <p14:creationId xmlns:p14="http://schemas.microsoft.com/office/powerpoint/2010/main" val="2580533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Prentice Hall </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solidFill>
                  <a:srgbClr val="7B7ABB"/>
                </a:solidFill>
              </a:defRPr>
            </a:lvl1pPr>
          </a:lstStyle>
          <a:p>
            <a:r>
              <a:rPr lang="en-US" smtClean="0"/>
              <a:t>4-</a:t>
            </a:r>
            <a:fld id="{70424435-2163-4BE3-906F-5457DF90F566}" type="slidenum">
              <a:rPr lang="en-US" smtClean="0"/>
              <a:pPr/>
              <a:t>‹#›</a:t>
            </a:fld>
            <a:endParaRPr lang="en-US" smtClean="0"/>
          </a:p>
          <a:p>
            <a:endParaRPr lang="en-US"/>
          </a:p>
        </p:txBody>
      </p:sp>
    </p:spTree>
    <p:extLst>
      <p:ext uri="{BB962C8B-B14F-4D97-AF65-F5344CB8AC3E}">
        <p14:creationId xmlns:p14="http://schemas.microsoft.com/office/powerpoint/2010/main" val="3457696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xfrm>
            <a:off x="457200" y="6245225"/>
            <a:ext cx="5486400" cy="479425"/>
          </a:xfrm>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Prentice Hall </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4-</a:t>
            </a:r>
            <a:fld id="{D79338E0-1260-4A9B-B3B7-BB72F52716A3}" type="slidenum">
              <a:rPr lang="en-US" smtClean="0"/>
              <a:pPr/>
              <a:t>‹#›</a:t>
            </a:fld>
            <a:endParaRPr lang="en-US" smtClean="0"/>
          </a:p>
          <a:p>
            <a:endParaRPr lang="en-US"/>
          </a:p>
        </p:txBody>
      </p:sp>
    </p:spTree>
    <p:extLst>
      <p:ext uri="{BB962C8B-B14F-4D97-AF65-F5344CB8AC3E}">
        <p14:creationId xmlns:p14="http://schemas.microsoft.com/office/powerpoint/2010/main" val="2184660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Prentice Hall </a:t>
            </a:r>
            <a:endParaRPr lang="en-US" dirty="0">
              <a:solidFill>
                <a:srgbClr val="5F978D"/>
              </a:solidFill>
            </a:endParaRPr>
          </a:p>
        </p:txBody>
      </p:sp>
      <p:sp>
        <p:nvSpPr>
          <p:cNvPr id="8" name="Rectangle 6"/>
          <p:cNvSpPr>
            <a:spLocks noGrp="1" noChangeArrowheads="1"/>
          </p:cNvSpPr>
          <p:nvPr>
            <p:ph type="sldNum" sz="quarter" idx="11"/>
          </p:nvPr>
        </p:nvSpPr>
        <p:spPr>
          <a:ln/>
        </p:spPr>
        <p:txBody>
          <a:bodyPr/>
          <a:lstStyle>
            <a:lvl1pPr>
              <a:defRPr/>
            </a:lvl1pPr>
          </a:lstStyle>
          <a:p>
            <a:r>
              <a:rPr lang="en-US" smtClean="0"/>
              <a:t>4-</a:t>
            </a:r>
            <a:fld id="{C798A20A-32DC-4A4A-BD3B-B36F5D9E173C}" type="slidenum">
              <a:rPr lang="en-US" smtClean="0"/>
              <a:pPr/>
              <a:t>‹#›</a:t>
            </a:fld>
            <a:endParaRPr lang="en-US" smtClean="0"/>
          </a:p>
          <a:p>
            <a:endParaRPr lang="en-US"/>
          </a:p>
        </p:txBody>
      </p:sp>
    </p:spTree>
    <p:extLst>
      <p:ext uri="{BB962C8B-B14F-4D97-AF65-F5344CB8AC3E}">
        <p14:creationId xmlns:p14="http://schemas.microsoft.com/office/powerpoint/2010/main" val="265581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Prentice Hall </a:t>
            </a:r>
            <a:endParaRPr lang="en-US" dirty="0">
              <a:solidFill>
                <a:srgbClr val="5F978D"/>
              </a:solidFill>
            </a:endParaRPr>
          </a:p>
        </p:txBody>
      </p:sp>
      <p:sp>
        <p:nvSpPr>
          <p:cNvPr id="4" name="Rectangle 6"/>
          <p:cNvSpPr>
            <a:spLocks noGrp="1" noChangeArrowheads="1"/>
          </p:cNvSpPr>
          <p:nvPr>
            <p:ph type="sldNum" sz="quarter" idx="11"/>
          </p:nvPr>
        </p:nvSpPr>
        <p:spPr/>
        <p:txBody>
          <a:bodyPr/>
          <a:lstStyle>
            <a:lvl1pPr>
              <a:defRPr dirty="0" smtClean="0">
                <a:solidFill>
                  <a:srgbClr val="7B7ABB"/>
                </a:solidFill>
              </a:defRPr>
            </a:lvl1pPr>
          </a:lstStyle>
          <a:p>
            <a:r>
              <a:rPr lang="en-US" dirty="0" smtClean="0"/>
              <a:t>4-</a:t>
            </a:r>
            <a:fld id="{87F30ED3-84FF-444B-8FBC-93976E7F1D72}" type="slidenum">
              <a:rPr lang="en-US" smtClean="0"/>
              <a:pPr/>
              <a:t>‹#›</a:t>
            </a:fld>
            <a:endParaRPr lang="en-US" dirty="0" smtClean="0"/>
          </a:p>
          <a:p>
            <a:endParaRPr lang="en-US" dirty="0"/>
          </a:p>
        </p:txBody>
      </p:sp>
    </p:spTree>
    <p:extLst>
      <p:ext uri="{BB962C8B-B14F-4D97-AF65-F5344CB8AC3E}">
        <p14:creationId xmlns:p14="http://schemas.microsoft.com/office/powerpoint/2010/main" val="1909171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Prentice Hall </a:t>
            </a:r>
            <a:endParaRPr lang="en-US" dirty="0">
              <a:solidFill>
                <a:srgbClr val="5F978D"/>
              </a:solidFill>
            </a:endParaRPr>
          </a:p>
        </p:txBody>
      </p:sp>
      <p:sp>
        <p:nvSpPr>
          <p:cNvPr id="3" name="Rectangle 6"/>
          <p:cNvSpPr>
            <a:spLocks noGrp="1" noChangeArrowheads="1"/>
          </p:cNvSpPr>
          <p:nvPr>
            <p:ph type="sldNum" sz="quarter" idx="11"/>
          </p:nvPr>
        </p:nvSpPr>
        <p:spPr>
          <a:ln/>
        </p:spPr>
        <p:txBody>
          <a:bodyPr/>
          <a:lstStyle>
            <a:lvl1pPr>
              <a:defRPr/>
            </a:lvl1pPr>
          </a:lstStyle>
          <a:p>
            <a:r>
              <a:rPr lang="en-US" smtClean="0"/>
              <a:t>4-</a:t>
            </a:r>
            <a:fld id="{817DAE99-F4A8-4887-99B0-E6BBC7C20A17}" type="slidenum">
              <a:rPr lang="en-US" smtClean="0"/>
              <a:pPr/>
              <a:t>‹#›</a:t>
            </a:fld>
            <a:endParaRPr lang="en-US" smtClean="0"/>
          </a:p>
          <a:p>
            <a:endParaRPr lang="en-US"/>
          </a:p>
        </p:txBody>
      </p:sp>
    </p:spTree>
    <p:extLst>
      <p:ext uri="{BB962C8B-B14F-4D97-AF65-F5344CB8AC3E}">
        <p14:creationId xmlns:p14="http://schemas.microsoft.com/office/powerpoint/2010/main" val="3465219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14th Edition  © 2016 Pearson Prentice Hall </a:t>
            </a:r>
            <a:endParaRPr lang="en-US" dirty="0"/>
          </a:p>
        </p:txBody>
      </p:sp>
      <p:sp>
        <p:nvSpPr>
          <p:cNvPr id="6" name="Rectangle 6"/>
          <p:cNvSpPr>
            <a:spLocks noGrp="1" noChangeArrowheads="1"/>
          </p:cNvSpPr>
          <p:nvPr>
            <p:ph type="sldNum" sz="quarter" idx="11"/>
          </p:nvPr>
        </p:nvSpPr>
        <p:spPr>
          <a:ln/>
        </p:spPr>
        <p:txBody>
          <a:bodyPr/>
          <a:lstStyle>
            <a:lvl1pPr>
              <a:defRPr/>
            </a:lvl1pPr>
          </a:lstStyle>
          <a:p>
            <a:r>
              <a:rPr lang="en-US" smtClean="0"/>
              <a:t>4-</a:t>
            </a:r>
            <a:fld id="{1AF48D65-1415-4C88-8E00-81598870B825}" type="slidenum">
              <a:rPr lang="en-US" smtClean="0"/>
              <a:pPr/>
              <a:t>‹#›</a:t>
            </a:fld>
            <a:endParaRPr lang="en-US" smtClean="0"/>
          </a:p>
          <a:p>
            <a:endParaRPr lang="en-US"/>
          </a:p>
        </p:txBody>
      </p:sp>
    </p:spTree>
    <p:extLst>
      <p:ext uri="{BB962C8B-B14F-4D97-AF65-F5344CB8AC3E}">
        <p14:creationId xmlns:p14="http://schemas.microsoft.com/office/powerpoint/2010/main" val="4249383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14th Edition  © 2016 Pearson Prentice Hall </a:t>
            </a:r>
            <a:endParaRPr lang="en-US" dirty="0"/>
          </a:p>
        </p:txBody>
      </p:sp>
      <p:sp>
        <p:nvSpPr>
          <p:cNvPr id="6" name="Rectangle 6"/>
          <p:cNvSpPr>
            <a:spLocks noGrp="1" noChangeArrowheads="1"/>
          </p:cNvSpPr>
          <p:nvPr>
            <p:ph type="sldNum" sz="quarter" idx="11"/>
          </p:nvPr>
        </p:nvSpPr>
        <p:spPr>
          <a:ln/>
        </p:spPr>
        <p:txBody>
          <a:bodyPr/>
          <a:lstStyle>
            <a:lvl1pPr>
              <a:defRPr/>
            </a:lvl1pPr>
          </a:lstStyle>
          <a:p>
            <a:r>
              <a:rPr lang="en-US" smtClean="0"/>
              <a:t>4-</a:t>
            </a:r>
            <a:fld id="{C0457679-A271-43C6-86CE-D2BF7E370F31}" type="slidenum">
              <a:rPr lang="en-US" smtClean="0"/>
              <a:pPr/>
              <a:t>‹#›</a:t>
            </a:fld>
            <a:endParaRPr lang="en-US" smtClean="0"/>
          </a:p>
          <a:p>
            <a:endParaRPr lang="en-US"/>
          </a:p>
        </p:txBody>
      </p:sp>
    </p:spTree>
    <p:extLst>
      <p:ext uri="{BB962C8B-B14F-4D97-AF65-F5344CB8AC3E}">
        <p14:creationId xmlns:p14="http://schemas.microsoft.com/office/powerpoint/2010/main" val="2802284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5F978D"/>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0099CC"/>
                </a:solidFill>
                <a:latin typeface="Arial" charset="0"/>
                <a:cs typeface="+mn-cs"/>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Prentice Hall </a:t>
            </a:r>
            <a:endParaRPr lang="en-US" dirty="0">
              <a:solidFill>
                <a:srgbClr val="5F978D"/>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7B7ABB"/>
                </a:solidFill>
                <a:latin typeface="Arial" panose="020B0604020202020204" pitchFamily="34" charset="0"/>
                <a:cs typeface="+mn-cs"/>
              </a:defRPr>
            </a:lvl1pPr>
          </a:lstStyle>
          <a:p>
            <a:r>
              <a:rPr lang="en-US" smtClean="0"/>
              <a:t>4-</a:t>
            </a:r>
            <a:fld id="{9586E883-9387-409D-AE6D-AE10E789F015}" type="slidenum">
              <a:rPr lang="en-US" smtClean="0"/>
              <a:pPr/>
              <a:t>‹#›</a:t>
            </a:fld>
            <a:endParaRPr lang="en-US" smtClean="0"/>
          </a:p>
          <a:p>
            <a:endParaRPr lang="en-US" dirty="0"/>
          </a:p>
        </p:txBody>
      </p:sp>
    </p:spTree>
    <p:extLst>
      <p:ext uri="{BB962C8B-B14F-4D97-AF65-F5344CB8AC3E}">
        <p14:creationId xmlns:p14="http://schemas.microsoft.com/office/powerpoint/2010/main" val="1655778920"/>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Lst>
  <p:timing>
    <p:tnLst>
      <p:par>
        <p:cTn id="1" dur="indefinite" restart="never" nodeType="tmRoot"/>
      </p:par>
    </p:tnLst>
  </p:timing>
  <p:hf hdr="0" dt="0"/>
  <p:txStyles>
    <p:titleStyle>
      <a:lvl1pPr algn="ctr" rtl="0" eaLnBrk="1" fontAlgn="base" hangingPunct="1">
        <a:spcBef>
          <a:spcPct val="0"/>
        </a:spcBef>
        <a:spcAft>
          <a:spcPct val="0"/>
        </a:spcAft>
        <a:defRPr sz="4400">
          <a:solidFill>
            <a:schemeClr val="bg1"/>
          </a:solidFill>
          <a:latin typeface="+mj-lt"/>
          <a:ea typeface="+mj-ea"/>
          <a:cs typeface="+mj-cs"/>
        </a:defRPr>
      </a:lvl1pPr>
      <a:lvl2pPr algn="ctr" rtl="0" eaLnBrk="1" fontAlgn="base" hangingPunct="1">
        <a:spcBef>
          <a:spcPct val="0"/>
        </a:spcBef>
        <a:spcAft>
          <a:spcPct val="0"/>
        </a:spcAft>
        <a:defRPr sz="4400">
          <a:solidFill>
            <a:schemeClr val="bg1"/>
          </a:solidFill>
          <a:latin typeface="Arial" charset="0"/>
        </a:defRPr>
      </a:lvl2pPr>
      <a:lvl3pPr algn="ctr" rtl="0" eaLnBrk="1" fontAlgn="base" hangingPunct="1">
        <a:spcBef>
          <a:spcPct val="0"/>
        </a:spcBef>
        <a:spcAft>
          <a:spcPct val="0"/>
        </a:spcAft>
        <a:defRPr sz="4400">
          <a:solidFill>
            <a:schemeClr val="bg1"/>
          </a:solidFill>
          <a:latin typeface="Arial" charset="0"/>
        </a:defRPr>
      </a:lvl3pPr>
      <a:lvl4pPr algn="ctr" rtl="0" eaLnBrk="1" fontAlgn="base" hangingPunct="1">
        <a:spcBef>
          <a:spcPct val="0"/>
        </a:spcBef>
        <a:spcAft>
          <a:spcPct val="0"/>
        </a:spcAft>
        <a:defRPr sz="4400">
          <a:solidFill>
            <a:schemeClr val="bg1"/>
          </a:solidFill>
          <a:latin typeface="Arial" charset="0"/>
        </a:defRPr>
      </a:lvl4pPr>
      <a:lvl5pPr algn="ctr" rtl="0" eaLnBrk="1" fontAlgn="base" hangingPunct="1">
        <a:spcBef>
          <a:spcPct val="0"/>
        </a:spcBef>
        <a:spcAft>
          <a:spcPct val="0"/>
        </a:spcAft>
        <a:defRPr sz="4400">
          <a:solidFill>
            <a:schemeClr val="bg1"/>
          </a:solidFill>
          <a:latin typeface="Arial" charset="0"/>
        </a:defRPr>
      </a:lvl5pPr>
      <a:lvl6pPr marL="457200" algn="ctr" rtl="0" eaLnBrk="1" fontAlgn="base" hangingPunct="1">
        <a:spcBef>
          <a:spcPct val="0"/>
        </a:spcBef>
        <a:spcAft>
          <a:spcPct val="0"/>
        </a:spcAft>
        <a:defRPr sz="4400">
          <a:solidFill>
            <a:schemeClr val="bg1"/>
          </a:solidFill>
          <a:latin typeface="Arial" charset="0"/>
        </a:defRPr>
      </a:lvl6pPr>
      <a:lvl7pPr marL="914400" algn="ctr" rtl="0" eaLnBrk="1" fontAlgn="base" hangingPunct="1">
        <a:spcBef>
          <a:spcPct val="0"/>
        </a:spcBef>
        <a:spcAft>
          <a:spcPct val="0"/>
        </a:spcAft>
        <a:defRPr sz="4400">
          <a:solidFill>
            <a:schemeClr val="bg1"/>
          </a:solidFill>
          <a:latin typeface="Arial" charset="0"/>
        </a:defRPr>
      </a:lvl7pPr>
      <a:lvl8pPr marL="1371600" algn="ctr" rtl="0" eaLnBrk="1" fontAlgn="base" hangingPunct="1">
        <a:spcBef>
          <a:spcPct val="0"/>
        </a:spcBef>
        <a:spcAft>
          <a:spcPct val="0"/>
        </a:spcAft>
        <a:defRPr sz="4400">
          <a:solidFill>
            <a:schemeClr val="bg1"/>
          </a:solidFill>
          <a:latin typeface="Arial" charset="0"/>
        </a:defRPr>
      </a:lvl8pPr>
      <a:lvl9pPr marL="1828800" algn="ctr" rtl="0" eaLnBrk="1" fontAlgn="base" hangingPunct="1">
        <a:spcBef>
          <a:spcPct val="0"/>
        </a:spcBef>
        <a:spcAft>
          <a:spcPct val="0"/>
        </a:spcAft>
        <a:defRPr sz="4400">
          <a:solidFill>
            <a:schemeClr val="bg1"/>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 y="2362200"/>
            <a:ext cx="3352800" cy="3800745"/>
          </a:xfrm>
          <a:prstGeom prst="rect">
            <a:avLst/>
          </a:prstGeom>
        </p:spPr>
      </p:pic>
      <p:sp>
        <p:nvSpPr>
          <p:cNvPr id="15363" name="Rectangle 2"/>
          <p:cNvSpPr>
            <a:spLocks noGrp="1" noChangeArrowheads="1"/>
          </p:cNvSpPr>
          <p:nvPr>
            <p:ph type="ctrTitle"/>
          </p:nvPr>
        </p:nvSpPr>
        <p:spPr>
          <a:xfrm>
            <a:off x="0" y="0"/>
            <a:ext cx="9144000" cy="2362200"/>
          </a:xfrm>
          <a:solidFill>
            <a:srgbClr val="5F978D"/>
          </a:solidFill>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Kroenke and David J. Auer</a:t>
            </a:r>
            <a:br>
              <a:rPr lang="en-US" sz="4000" dirty="0" smtClean="0">
                <a:latin typeface="Calibri" pitchFamily="34" charset="0"/>
                <a:cs typeface="Calibri" pitchFamily="34" charset="0"/>
              </a:rPr>
            </a:br>
            <a:r>
              <a:rPr lang="en-US" sz="4000" dirty="0" smtClean="0">
                <a:latin typeface="Calibri" pitchFamily="34" charset="0"/>
                <a:cs typeface="Calibri" pitchFamily="34" charset="0"/>
              </a:rPr>
              <a:t>Database Processing:</a:t>
            </a:r>
            <a:br>
              <a:rPr lang="en-US" sz="4000" dirty="0" smtClean="0">
                <a:latin typeface="Calibri" pitchFamily="34" charset="0"/>
                <a:cs typeface="Calibri" pitchFamily="34" charset="0"/>
              </a:rPr>
            </a:br>
            <a:r>
              <a:rPr lang="en-US" sz="3200" dirty="0" smtClean="0">
                <a:solidFill>
                  <a:schemeClr val="bg1">
                    <a:lumMod val="85000"/>
                  </a:schemeClr>
                </a:solidFill>
                <a:latin typeface="Calibri" pitchFamily="34" charset="0"/>
                <a:cs typeface="Calibri" pitchFamily="34" charset="0"/>
              </a:rPr>
              <a:t>Fundamentals, Design, and Implementation</a:t>
            </a:r>
            <a:r>
              <a:rPr lang="en-US" sz="4000" dirty="0" smtClean="0">
                <a:solidFill>
                  <a:srgbClr val="B3B3B3"/>
                </a:solidFill>
                <a:latin typeface="Calibri" pitchFamily="34" charset="0"/>
                <a:cs typeface="Calibri" pitchFamily="34" charset="0"/>
              </a:rPr>
              <a:t/>
            </a:r>
            <a:br>
              <a:rPr lang="en-US" sz="4000" dirty="0" smtClean="0">
                <a:solidFill>
                  <a:srgbClr val="B3B3B3"/>
                </a:solidFill>
                <a:latin typeface="Calibri" pitchFamily="34" charset="0"/>
                <a:cs typeface="Calibri" pitchFamily="34" charset="0"/>
              </a:rPr>
            </a:br>
            <a:endParaRPr lang="en-US" sz="4000" dirty="0" smtClean="0">
              <a:latin typeface="Calibri" pitchFamily="34" charset="0"/>
              <a:cs typeface="Calibri" pitchFamily="34" charset="0"/>
            </a:endParaRPr>
          </a:p>
        </p:txBody>
      </p:sp>
      <p:sp>
        <p:nvSpPr>
          <p:cNvPr id="15362" name="Rectangle 5"/>
          <p:cNvSpPr>
            <a:spLocks noChangeArrowheads="1"/>
          </p:cNvSpPr>
          <p:nvPr/>
        </p:nvSpPr>
        <p:spPr bwMode="auto">
          <a:xfrm>
            <a:off x="3352800" y="2362200"/>
            <a:ext cx="5791200" cy="3810000"/>
          </a:xfrm>
          <a:prstGeom prst="rect">
            <a:avLst/>
          </a:prstGeom>
          <a:noFill/>
          <a:ln w="9525">
            <a:noFill/>
            <a:miter lim="800000"/>
            <a:headEnd/>
            <a:tailEnd/>
          </a:ln>
        </p:spPr>
        <p:txBody>
          <a:bodyPr/>
          <a:lstStyle/>
          <a:p>
            <a:pPr algn="ctr">
              <a:spcBef>
                <a:spcPct val="20000"/>
              </a:spcBef>
            </a:pPr>
            <a:endParaRPr lang="en-US" sz="1000" b="1" dirty="0">
              <a:solidFill>
                <a:srgbClr val="3399FF"/>
              </a:solidFill>
            </a:endParaRPr>
          </a:p>
          <a:p>
            <a:pPr algn="ctr">
              <a:spcBef>
                <a:spcPct val="20000"/>
              </a:spcBef>
            </a:pPr>
            <a:r>
              <a:rPr lang="en-US" sz="3600" b="1" dirty="0">
                <a:solidFill>
                  <a:srgbClr val="D57A15"/>
                </a:solidFill>
                <a:latin typeface="Calibri" pitchFamily="34" charset="0"/>
                <a:cs typeface="Calibri" pitchFamily="34" charset="0"/>
              </a:rPr>
              <a:t>Chapter </a:t>
            </a:r>
            <a:r>
              <a:rPr lang="en-US" sz="3600" b="1" dirty="0" smtClean="0">
                <a:solidFill>
                  <a:srgbClr val="D57A15"/>
                </a:solidFill>
                <a:latin typeface="Calibri" pitchFamily="34" charset="0"/>
                <a:cs typeface="Calibri" pitchFamily="34" charset="0"/>
              </a:rPr>
              <a:t>Four:</a:t>
            </a:r>
            <a:endParaRPr lang="en-US" sz="3600" b="1" dirty="0">
              <a:solidFill>
                <a:srgbClr val="D57A15"/>
              </a:solidFill>
              <a:latin typeface="Calibri" pitchFamily="34" charset="0"/>
              <a:cs typeface="Calibri" pitchFamily="34" charset="0"/>
            </a:endParaRPr>
          </a:p>
          <a:p>
            <a:pPr algn="ctr">
              <a:spcBef>
                <a:spcPct val="20000"/>
              </a:spcBef>
            </a:pPr>
            <a:r>
              <a:rPr lang="en-US" sz="4000" b="1" dirty="0" smtClean="0">
                <a:solidFill>
                  <a:srgbClr val="5F978D"/>
                </a:solidFill>
                <a:latin typeface="Calibri" pitchFamily="34" charset="0"/>
                <a:cs typeface="Calibri" pitchFamily="34" charset="0"/>
              </a:rPr>
              <a:t>Database Design</a:t>
            </a:r>
            <a:br>
              <a:rPr lang="en-US" sz="4000" b="1" dirty="0" smtClean="0">
                <a:solidFill>
                  <a:srgbClr val="5F978D"/>
                </a:solidFill>
                <a:latin typeface="Calibri" pitchFamily="34" charset="0"/>
                <a:cs typeface="Calibri" pitchFamily="34" charset="0"/>
              </a:rPr>
            </a:br>
            <a:r>
              <a:rPr lang="en-US" sz="4000" b="1" dirty="0" smtClean="0">
                <a:solidFill>
                  <a:srgbClr val="5F978D"/>
                </a:solidFill>
                <a:latin typeface="Calibri" pitchFamily="34" charset="0"/>
                <a:cs typeface="Calibri" pitchFamily="34" charset="0"/>
              </a:rPr>
              <a:t>Using Normalization</a:t>
            </a:r>
            <a:endParaRPr lang="en-US" sz="4000" b="1" dirty="0">
              <a:solidFill>
                <a:srgbClr val="5F978D"/>
              </a:solidFill>
              <a:latin typeface="Calibri" pitchFamily="34" charset="0"/>
              <a:cs typeface="Calibri" pitchFamily="34" charset="0"/>
            </a:endParaRPr>
          </a:p>
          <a:p>
            <a:pPr>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cs typeface="+mn-cs"/>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4471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4000" smtClean="0"/>
              <a:t>Checking Validity of Assumed Referential Integrity Constraints II</a:t>
            </a:r>
          </a:p>
        </p:txBody>
      </p:sp>
      <p:sp>
        <p:nvSpPr>
          <p:cNvPr id="15363" name="Rectangle 3"/>
          <p:cNvSpPr>
            <a:spLocks noGrp="1" noChangeArrowheads="1"/>
          </p:cNvSpPr>
          <p:nvPr>
            <p:ph idx="1"/>
          </p:nvPr>
        </p:nvSpPr>
        <p:spPr/>
        <p:txBody>
          <a:bodyPr/>
          <a:lstStyle/>
          <a:p>
            <a:pPr eaLnBrk="1" hangingPunct="1">
              <a:lnSpc>
                <a:spcPct val="90000"/>
              </a:lnSpc>
            </a:pPr>
            <a:r>
              <a:rPr lang="en-US" sz="2800" dirty="0" smtClean="0"/>
              <a:t>To find any foreign key values that violate the foreign key constraint</a:t>
            </a:r>
          </a:p>
          <a:p>
            <a:pPr lvl="1">
              <a:lnSpc>
                <a:spcPct val="90000"/>
              </a:lnSpc>
            </a:pPr>
            <a:r>
              <a:rPr lang="en-US" sz="2400" dirty="0" smtClean="0"/>
              <a:t>An </a:t>
            </a:r>
            <a:r>
              <a:rPr lang="en-US" sz="2400" b="1" dirty="0" smtClean="0">
                <a:solidFill>
                  <a:srgbClr val="0099CC"/>
                </a:solidFill>
              </a:rPr>
              <a:t>empty set </a:t>
            </a:r>
            <a:r>
              <a:rPr lang="en-US" sz="2400" dirty="0" smtClean="0"/>
              <a:t>for the query result indicates that </a:t>
            </a:r>
            <a:r>
              <a:rPr lang="en-US" sz="2400" i="1" dirty="0" smtClean="0">
                <a:solidFill>
                  <a:srgbClr val="0099CC"/>
                </a:solidFill>
              </a:rPr>
              <a:t>no</a:t>
            </a:r>
            <a:r>
              <a:rPr lang="en-US" sz="2400" dirty="0" smtClean="0"/>
              <a:t> foreign key values violate the foreign key constraint</a:t>
            </a: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10</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1981200" y="3318222"/>
            <a:ext cx="5536640" cy="1447800"/>
          </a:xfrm>
          <a:prstGeom prst="rect">
            <a:avLst/>
          </a:prstGeom>
        </p:spPr>
      </p:pic>
      <p:pic>
        <p:nvPicPr>
          <p:cNvPr id="4" name="Picture 3"/>
          <p:cNvPicPr>
            <a:picLocks noChangeAspect="1"/>
          </p:cNvPicPr>
          <p:nvPr/>
        </p:nvPicPr>
        <p:blipFill>
          <a:blip r:embed="rId4"/>
          <a:stretch>
            <a:fillRect/>
          </a:stretch>
        </p:blipFill>
        <p:spPr>
          <a:xfrm>
            <a:off x="3962476" y="4940260"/>
            <a:ext cx="1219048" cy="704762"/>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Type of Database</a:t>
            </a:r>
          </a:p>
        </p:txBody>
      </p:sp>
      <p:sp>
        <p:nvSpPr>
          <p:cNvPr id="16387" name="Rectangle 3"/>
          <p:cNvSpPr>
            <a:spLocks noGrp="1" noChangeArrowheads="1"/>
          </p:cNvSpPr>
          <p:nvPr>
            <p:ph idx="1"/>
          </p:nvPr>
        </p:nvSpPr>
        <p:spPr/>
        <p:txBody>
          <a:bodyPr/>
          <a:lstStyle/>
          <a:p>
            <a:pPr eaLnBrk="1" hangingPunct="1"/>
            <a:r>
              <a:rPr lang="en-US" smtClean="0"/>
              <a:t>Updateable database, or read-only database?</a:t>
            </a:r>
          </a:p>
          <a:p>
            <a:pPr eaLnBrk="1" hangingPunct="1"/>
            <a:r>
              <a:rPr lang="en-US" smtClean="0"/>
              <a:t>If updateable database, we normally want tables in BCNF.</a:t>
            </a:r>
          </a:p>
          <a:p>
            <a:pPr eaLnBrk="1" hangingPunct="1"/>
            <a:r>
              <a:rPr lang="en-US" smtClean="0"/>
              <a:t>If read-only database, we may not use BCNF tables.</a:t>
            </a: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11</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274638"/>
            <a:ext cx="8229600" cy="2239962"/>
          </a:xfrm>
        </p:spPr>
        <p:txBody>
          <a:bodyPr/>
          <a:lstStyle/>
          <a:p>
            <a:pPr eaLnBrk="1" hangingPunct="1"/>
            <a:r>
              <a:rPr lang="en-US" smtClean="0"/>
              <a:t>Designing</a:t>
            </a:r>
            <a:br>
              <a:rPr lang="en-US" smtClean="0"/>
            </a:br>
            <a:r>
              <a:rPr lang="en-US" smtClean="0"/>
              <a:t> Updatable Databases</a:t>
            </a:r>
          </a:p>
        </p:txBody>
      </p:sp>
      <p:sp>
        <p:nvSpPr>
          <p:cNvPr id="3" name="Slide Number Placeholder 2"/>
          <p:cNvSpPr>
            <a:spLocks noGrp="1"/>
          </p:cNvSpPr>
          <p:nvPr>
            <p:ph type="sldNum" sz="quarter" idx="11"/>
          </p:nvPr>
        </p:nvSpPr>
        <p:spPr/>
        <p:txBody>
          <a:bodyPr/>
          <a:lstStyle/>
          <a:p>
            <a:r>
              <a:rPr lang="en-US" smtClean="0"/>
              <a:t>4-</a:t>
            </a:r>
            <a:fld id="{87F30ED3-84FF-444B-8FBC-93976E7F1D72}" type="slidenum">
              <a:rPr lang="en-US" smtClean="0"/>
              <a:pPr/>
              <a:t>12</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
        <p:nvSpPr>
          <p:cNvPr id="2" name="TextBox 1"/>
          <p:cNvSpPr txBox="1"/>
          <p:nvPr/>
        </p:nvSpPr>
        <p:spPr>
          <a:xfrm>
            <a:off x="457200" y="2667000"/>
            <a:ext cx="8229600" cy="3416320"/>
          </a:xfrm>
          <a:prstGeom prst="rect">
            <a:avLst/>
          </a:prstGeom>
          <a:noFill/>
        </p:spPr>
        <p:txBody>
          <a:bodyPr wrap="square" rtlCol="0">
            <a:spAutoFit/>
          </a:bodyPr>
          <a:lstStyle/>
          <a:p>
            <a:pPr marL="285750" indent="-285750">
              <a:buFont typeface="Arial" panose="020B0604020202020204" pitchFamily="34" charset="0"/>
              <a:buChar char="•"/>
            </a:pPr>
            <a:r>
              <a:rPr lang="en-US" sz="2400" b="1" dirty="0" smtClean="0">
                <a:solidFill>
                  <a:srgbClr val="0099CC"/>
                </a:solidFill>
              </a:rPr>
              <a:t>Updatable </a:t>
            </a:r>
            <a:r>
              <a:rPr lang="en-US" sz="2400" b="1" dirty="0">
                <a:solidFill>
                  <a:srgbClr val="0099CC"/>
                </a:solidFill>
              </a:rPr>
              <a:t>databases </a:t>
            </a:r>
            <a:r>
              <a:rPr lang="en-US" sz="2400" dirty="0"/>
              <a:t>are typically the operational databases of a company, such as the </a:t>
            </a:r>
            <a:r>
              <a:rPr lang="en-US" sz="2400" b="1" dirty="0" smtClean="0">
                <a:solidFill>
                  <a:srgbClr val="0099CC"/>
                </a:solidFill>
              </a:rPr>
              <a:t>online transaction </a:t>
            </a:r>
            <a:r>
              <a:rPr lang="en-US" sz="2400" b="1" dirty="0">
                <a:solidFill>
                  <a:srgbClr val="0099CC"/>
                </a:solidFill>
              </a:rPr>
              <a:t>processing (OLTP) system </a:t>
            </a:r>
            <a:r>
              <a:rPr lang="en-US" sz="2400" dirty="0"/>
              <a:t>discussed for Cape </a:t>
            </a:r>
            <a:r>
              <a:rPr lang="en-US" sz="2400" dirty="0" err="1"/>
              <a:t>Codd</a:t>
            </a:r>
            <a:r>
              <a:rPr lang="en-US" sz="2400" dirty="0"/>
              <a:t> Outdoor Sports at </a:t>
            </a:r>
            <a:r>
              <a:rPr lang="en-US" sz="2400" dirty="0" smtClean="0"/>
              <a:t>the beginning </a:t>
            </a:r>
            <a:r>
              <a:rPr lang="en-US" sz="2400" dirty="0"/>
              <a:t>of Chapter 2</a:t>
            </a:r>
            <a:r>
              <a:rPr lang="en-US" sz="2400" dirty="0" smtClean="0"/>
              <a:t>.</a:t>
            </a:r>
          </a:p>
          <a:p>
            <a:pPr marL="285750" indent="-285750">
              <a:buFont typeface="Arial" panose="020B0604020202020204" pitchFamily="34" charset="0"/>
              <a:buChar char="•"/>
            </a:pPr>
            <a:r>
              <a:rPr lang="en-US" sz="2400" dirty="0" smtClean="0"/>
              <a:t>If </a:t>
            </a:r>
            <a:r>
              <a:rPr lang="en-US" sz="2400" dirty="0"/>
              <a:t>you are constructing an updatable database, then you need to </a:t>
            </a:r>
            <a:r>
              <a:rPr lang="en-US" sz="2400" dirty="0" smtClean="0"/>
              <a:t>be concerned </a:t>
            </a:r>
            <a:r>
              <a:rPr lang="en-US" sz="2400" dirty="0"/>
              <a:t>about modification anomalies and inconsistent data. </a:t>
            </a:r>
            <a:endParaRPr lang="en-US" sz="2400" dirty="0" smtClean="0"/>
          </a:p>
          <a:p>
            <a:pPr marL="285750" indent="-285750">
              <a:buFont typeface="Arial" panose="020B0604020202020204" pitchFamily="34" charset="0"/>
              <a:buChar char="•"/>
            </a:pPr>
            <a:r>
              <a:rPr lang="en-US" sz="2400" dirty="0" smtClean="0"/>
              <a:t>Consequently</a:t>
            </a:r>
            <a:r>
              <a:rPr lang="en-US" sz="2400" dirty="0"/>
              <a:t>, you must </a:t>
            </a:r>
            <a:r>
              <a:rPr lang="en-US" sz="2400" dirty="0" smtClean="0"/>
              <a:t>carefully consider </a:t>
            </a:r>
            <a:r>
              <a:rPr lang="en-US" sz="2400" dirty="0"/>
              <a:t>normalization principles.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199" y="1808937"/>
            <a:ext cx="8229601" cy="4091761"/>
          </a:xfrm>
          <a:prstGeom prst="rect">
            <a:avLst/>
          </a:prstGeom>
        </p:spPr>
      </p:pic>
      <p:sp>
        <p:nvSpPr>
          <p:cNvPr id="18434" name="Rectangle 2"/>
          <p:cNvSpPr>
            <a:spLocks noGrp="1" noChangeArrowheads="1"/>
          </p:cNvSpPr>
          <p:nvPr>
            <p:ph type="title"/>
          </p:nvPr>
        </p:nvSpPr>
        <p:spPr>
          <a:xfrm>
            <a:off x="457200" y="274638"/>
            <a:ext cx="8229600" cy="1477962"/>
          </a:xfrm>
        </p:spPr>
        <p:txBody>
          <a:bodyPr/>
          <a:lstStyle/>
          <a:p>
            <a:pPr eaLnBrk="1" hangingPunct="1"/>
            <a:r>
              <a:rPr lang="en-US" sz="4000" dirty="0" smtClean="0"/>
              <a:t>Normalization:</a:t>
            </a:r>
            <a:br>
              <a:rPr lang="en-US" sz="4000" dirty="0" smtClean="0"/>
            </a:br>
            <a:r>
              <a:rPr lang="en-US" sz="4000" dirty="0" smtClean="0"/>
              <a:t>Advantages and Disadvantages</a:t>
            </a: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13</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47559"/>
            <a:ext cx="8229600" cy="2358639"/>
          </a:xfrm>
          <a:prstGeom prst="rect">
            <a:avLst/>
          </a:prstGeom>
        </p:spPr>
      </p:pic>
      <p:sp>
        <p:nvSpPr>
          <p:cNvPr id="19459" name="Rectangle 2"/>
          <p:cNvSpPr>
            <a:spLocks noGrp="1" noChangeArrowheads="1"/>
          </p:cNvSpPr>
          <p:nvPr>
            <p:ph type="title"/>
          </p:nvPr>
        </p:nvSpPr>
        <p:spPr/>
        <p:txBody>
          <a:bodyPr/>
          <a:lstStyle/>
          <a:p>
            <a:pPr eaLnBrk="1" hangingPunct="1"/>
            <a:r>
              <a:rPr lang="en-US" sz="4000" smtClean="0"/>
              <a:t>Non-Normalized Table:</a:t>
            </a:r>
            <a:br>
              <a:rPr lang="en-US" sz="4000" smtClean="0"/>
            </a:br>
            <a:r>
              <a:rPr lang="en-US" sz="4000" smtClean="0"/>
              <a:t>EQUIPMENT_REPAIR</a:t>
            </a: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14</a:t>
            </a:fld>
            <a:endParaRPr lang="en-US" smtClean="0"/>
          </a:p>
          <a:p>
            <a:endParaRPr lang="en-US"/>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28800" y="1509010"/>
            <a:ext cx="6000343" cy="4596754"/>
          </a:xfrm>
          <a:prstGeom prst="rect">
            <a:avLst/>
          </a:prstGeom>
        </p:spPr>
      </p:pic>
      <p:sp>
        <p:nvSpPr>
          <p:cNvPr id="20483" name="Rectangle 2"/>
          <p:cNvSpPr>
            <a:spLocks noGrp="1" noChangeArrowheads="1"/>
          </p:cNvSpPr>
          <p:nvPr>
            <p:ph type="title"/>
          </p:nvPr>
        </p:nvSpPr>
        <p:spPr/>
        <p:txBody>
          <a:bodyPr/>
          <a:lstStyle/>
          <a:p>
            <a:pPr eaLnBrk="1" hangingPunct="1"/>
            <a:r>
              <a:rPr lang="en-US" sz="4000" smtClean="0"/>
              <a:t>Normalized Tables:</a:t>
            </a:r>
            <a:br>
              <a:rPr lang="en-US" sz="4000" smtClean="0"/>
            </a:br>
            <a:r>
              <a:rPr lang="en-US" sz="4000" smtClean="0"/>
              <a:t>ITEM and REPAIR</a:t>
            </a: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15</a:t>
            </a:fld>
            <a:endParaRPr lang="en-US" smtClean="0"/>
          </a:p>
          <a:p>
            <a:endParaRPr lang="en-US"/>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Copying Data to New Tables</a:t>
            </a:r>
          </a:p>
        </p:txBody>
      </p:sp>
      <p:sp>
        <p:nvSpPr>
          <p:cNvPr id="21507" name="Rectangle 3"/>
          <p:cNvSpPr>
            <a:spLocks noGrp="1" noChangeArrowheads="1"/>
          </p:cNvSpPr>
          <p:nvPr>
            <p:ph idx="1"/>
          </p:nvPr>
        </p:nvSpPr>
        <p:spPr/>
        <p:txBody>
          <a:bodyPr/>
          <a:lstStyle/>
          <a:p>
            <a:pPr eaLnBrk="1" hangingPunct="1">
              <a:lnSpc>
                <a:spcPct val="90000"/>
              </a:lnSpc>
            </a:pPr>
            <a:r>
              <a:rPr lang="en-US" dirty="0" smtClean="0"/>
              <a:t>To copy data from one table to another, use the </a:t>
            </a:r>
            <a:r>
              <a:rPr lang="en-US" b="1" dirty="0" smtClean="0">
                <a:solidFill>
                  <a:srgbClr val="0099CC"/>
                </a:solidFill>
              </a:rPr>
              <a:t>SQL INSERT statement</a:t>
            </a:r>
            <a:r>
              <a:rPr lang="en-US" dirty="0" smtClean="0"/>
              <a:t>:</a:t>
            </a:r>
          </a:p>
          <a:p>
            <a:pPr eaLnBrk="1" hangingPunct="1">
              <a:lnSpc>
                <a:spcPct val="90000"/>
              </a:lnSpc>
              <a:buFontTx/>
              <a:buNone/>
            </a:pPr>
            <a:r>
              <a:rPr lang="en-US" b="1" dirty="0" smtClean="0">
                <a:solidFill>
                  <a:srgbClr val="0066FF"/>
                </a:solidFill>
                <a:latin typeface="Courier New" panose="02070309020205020404" pitchFamily="49" charset="0"/>
              </a:rPr>
              <a:t>  </a:t>
            </a:r>
            <a:endParaRPr lang="en-US" sz="2000" dirty="0" smtClean="0"/>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16</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533400" y="2819400"/>
            <a:ext cx="8077200" cy="1222775"/>
          </a:xfrm>
          <a:prstGeom prst="rect">
            <a:avLst/>
          </a:prstGeom>
        </p:spPr>
      </p:pic>
      <p:pic>
        <p:nvPicPr>
          <p:cNvPr id="4" name="Picture 3"/>
          <p:cNvPicPr>
            <a:picLocks noChangeAspect="1"/>
          </p:cNvPicPr>
          <p:nvPr/>
        </p:nvPicPr>
        <p:blipFill>
          <a:blip r:embed="rId4"/>
          <a:stretch>
            <a:fillRect/>
          </a:stretch>
        </p:blipFill>
        <p:spPr>
          <a:xfrm>
            <a:off x="457201" y="4412741"/>
            <a:ext cx="7848599" cy="1233726"/>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smtClean="0"/>
              <a:t>Final Steps</a:t>
            </a:r>
          </a:p>
        </p:txBody>
      </p:sp>
      <p:sp>
        <p:nvSpPr>
          <p:cNvPr id="21507" name="Rectangle 3"/>
          <p:cNvSpPr>
            <a:spLocks noGrp="1" noChangeArrowheads="1"/>
          </p:cNvSpPr>
          <p:nvPr>
            <p:ph idx="1"/>
          </p:nvPr>
        </p:nvSpPr>
        <p:spPr/>
        <p:txBody>
          <a:bodyPr/>
          <a:lstStyle/>
          <a:p>
            <a:pPr eaLnBrk="1" hangingPunct="1">
              <a:lnSpc>
                <a:spcPct val="90000"/>
              </a:lnSpc>
            </a:pPr>
            <a:r>
              <a:rPr lang="en-US" dirty="0" smtClean="0"/>
              <a:t>In Chapters 7 and 8, you will learn how to:</a:t>
            </a:r>
          </a:p>
          <a:p>
            <a:pPr lvl="1">
              <a:lnSpc>
                <a:spcPct val="90000"/>
              </a:lnSpc>
            </a:pPr>
            <a:r>
              <a:rPr lang="en-US" dirty="0" smtClean="0"/>
              <a:t>Remove unneeded tables after the data is copied, using the </a:t>
            </a:r>
            <a:r>
              <a:rPr lang="en-US" b="1" dirty="0" smtClean="0">
                <a:solidFill>
                  <a:srgbClr val="0099CC"/>
                </a:solidFill>
              </a:rPr>
              <a:t>SQL DROP TABLE statement</a:t>
            </a:r>
            <a:r>
              <a:rPr lang="en-US" dirty="0" smtClean="0"/>
              <a:t>.</a:t>
            </a:r>
          </a:p>
          <a:p>
            <a:pPr lvl="1">
              <a:lnSpc>
                <a:spcPct val="90000"/>
              </a:lnSpc>
            </a:pPr>
            <a:r>
              <a:rPr lang="en-US" dirty="0" smtClean="0"/>
              <a:t>Create the referential integrity constraint, using the </a:t>
            </a:r>
            <a:r>
              <a:rPr lang="en-US" b="1" dirty="0" smtClean="0">
                <a:solidFill>
                  <a:srgbClr val="0099CC"/>
                </a:solidFill>
              </a:rPr>
              <a:t>SQL ALTER TABLE statement</a:t>
            </a:r>
            <a:r>
              <a:rPr lang="en-US" dirty="0" smtClean="0"/>
              <a:t>.</a:t>
            </a:r>
          </a:p>
          <a:p>
            <a:pPr eaLnBrk="1" hangingPunct="1">
              <a:lnSpc>
                <a:spcPct val="90000"/>
              </a:lnSpc>
              <a:buFontTx/>
              <a:buNone/>
            </a:pPr>
            <a:r>
              <a:rPr lang="en-US" b="1" dirty="0" smtClean="0">
                <a:solidFill>
                  <a:srgbClr val="0066FF"/>
                </a:solidFill>
                <a:latin typeface="Courier New" panose="02070309020205020404" pitchFamily="49" charset="0"/>
              </a:rPr>
              <a:t>  </a:t>
            </a:r>
            <a:endParaRPr lang="en-US" sz="2000" dirty="0" smtClean="0"/>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17</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Tree>
    <p:extLst>
      <p:ext uri="{BB962C8B-B14F-4D97-AF65-F5344CB8AC3E}">
        <p14:creationId xmlns:p14="http://schemas.microsoft.com/office/powerpoint/2010/main" val="1420368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Choosing Not To Use BCNF</a:t>
            </a:r>
          </a:p>
        </p:txBody>
      </p:sp>
      <p:sp>
        <p:nvSpPr>
          <p:cNvPr id="22531" name="Rectangle 3"/>
          <p:cNvSpPr>
            <a:spLocks noGrp="1" noChangeArrowheads="1"/>
          </p:cNvSpPr>
          <p:nvPr>
            <p:ph idx="1"/>
          </p:nvPr>
        </p:nvSpPr>
        <p:spPr/>
        <p:txBody>
          <a:bodyPr/>
          <a:lstStyle/>
          <a:p>
            <a:pPr eaLnBrk="1" hangingPunct="1"/>
            <a:r>
              <a:rPr lang="en-US" sz="2800" smtClean="0"/>
              <a:t>BCNF is used to control anomalies from functional dependencies.</a:t>
            </a:r>
          </a:p>
          <a:p>
            <a:pPr eaLnBrk="1" hangingPunct="1"/>
            <a:r>
              <a:rPr lang="en-US" sz="2800" smtClean="0"/>
              <a:t>There are times when BCNF is not desirable.</a:t>
            </a:r>
          </a:p>
          <a:p>
            <a:pPr eaLnBrk="1" hangingPunct="1"/>
            <a:r>
              <a:rPr lang="en-US" sz="2800" smtClean="0"/>
              <a:t>The classic example is ZIP codes:</a:t>
            </a:r>
          </a:p>
          <a:p>
            <a:pPr lvl="1" eaLnBrk="1" hangingPunct="1"/>
            <a:r>
              <a:rPr lang="en-US" sz="2400" smtClean="0"/>
              <a:t>ZIP codes almost never change.</a:t>
            </a:r>
          </a:p>
          <a:p>
            <a:pPr lvl="1" eaLnBrk="1" hangingPunct="1"/>
            <a:r>
              <a:rPr lang="en-US" sz="2400" smtClean="0"/>
              <a:t>Any anomalies are likely to be caught by normal business practices.</a:t>
            </a:r>
          </a:p>
          <a:p>
            <a:pPr lvl="1" eaLnBrk="1" hangingPunct="1"/>
            <a:r>
              <a:rPr lang="en-US" sz="2400" smtClean="0"/>
              <a:t>Not having to use SQL to join data in two tables will speed up application processing.</a:t>
            </a: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18</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Multivalued Dependencies</a:t>
            </a:r>
          </a:p>
        </p:txBody>
      </p:sp>
      <p:sp>
        <p:nvSpPr>
          <p:cNvPr id="23555" name="Rectangle 3"/>
          <p:cNvSpPr>
            <a:spLocks noGrp="1" noChangeArrowheads="1"/>
          </p:cNvSpPr>
          <p:nvPr>
            <p:ph idx="1"/>
          </p:nvPr>
        </p:nvSpPr>
        <p:spPr/>
        <p:txBody>
          <a:bodyPr/>
          <a:lstStyle/>
          <a:p>
            <a:pPr eaLnBrk="1" hangingPunct="1"/>
            <a:r>
              <a:rPr lang="en-US" dirty="0" smtClean="0"/>
              <a:t>Anomalies from multivalued dependencies are very problematic.</a:t>
            </a:r>
          </a:p>
          <a:p>
            <a:pPr eaLnBrk="1" hangingPunct="1"/>
            <a:r>
              <a:rPr lang="en-US" b="1" i="1" dirty="0" smtClean="0">
                <a:solidFill>
                  <a:srgbClr val="0099CC"/>
                </a:solidFill>
              </a:rPr>
              <a:t>Always</a:t>
            </a:r>
            <a:r>
              <a:rPr lang="en-US" dirty="0" smtClean="0"/>
              <a:t> place the columns of a multivalued dependency into a </a:t>
            </a:r>
            <a:r>
              <a:rPr lang="en-US" b="1" dirty="0" smtClean="0">
                <a:solidFill>
                  <a:srgbClr val="0099CC"/>
                </a:solidFill>
              </a:rPr>
              <a:t>separate table</a:t>
            </a:r>
            <a:r>
              <a:rPr lang="en-US" dirty="0" smtClean="0"/>
              <a:t> (</a:t>
            </a:r>
            <a:r>
              <a:rPr lang="en-US" b="1" dirty="0" smtClean="0">
                <a:solidFill>
                  <a:srgbClr val="0099CC"/>
                </a:solidFill>
              </a:rPr>
              <a:t>4NF</a:t>
            </a:r>
            <a:r>
              <a:rPr lang="en-US" dirty="0" smtClean="0"/>
              <a:t>).</a:t>
            </a: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19</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Chapter Objectives</a:t>
            </a:r>
          </a:p>
        </p:txBody>
      </p:sp>
      <p:sp>
        <p:nvSpPr>
          <p:cNvPr id="7171" name="Rectangle 3"/>
          <p:cNvSpPr>
            <a:spLocks noGrp="1" noChangeArrowheads="1"/>
          </p:cNvSpPr>
          <p:nvPr>
            <p:ph idx="1"/>
          </p:nvPr>
        </p:nvSpPr>
        <p:spPr/>
        <p:txBody>
          <a:bodyPr/>
          <a:lstStyle/>
          <a:p>
            <a:pPr eaLnBrk="1" hangingPunct="1"/>
            <a:r>
              <a:rPr lang="en-US" sz="2400" smtClean="0"/>
              <a:t>To design updatable databases to store data received from another source</a:t>
            </a:r>
          </a:p>
          <a:p>
            <a:pPr eaLnBrk="1" hangingPunct="1"/>
            <a:r>
              <a:rPr lang="en-US" sz="2400" smtClean="0"/>
              <a:t>To use SQL to access table structure</a:t>
            </a:r>
          </a:p>
          <a:p>
            <a:pPr eaLnBrk="1" hangingPunct="1"/>
            <a:r>
              <a:rPr lang="en-US" sz="2400" smtClean="0"/>
              <a:t>To understand the advantages and disadvantages of normalization</a:t>
            </a:r>
          </a:p>
          <a:p>
            <a:pPr eaLnBrk="1" hangingPunct="1"/>
            <a:r>
              <a:rPr lang="en-US" sz="2400" smtClean="0"/>
              <a:t>To understand denormalization</a:t>
            </a:r>
          </a:p>
          <a:p>
            <a:pPr eaLnBrk="1" hangingPunct="1"/>
            <a:r>
              <a:rPr lang="en-US" sz="2400" smtClean="0"/>
              <a:t>To design read-only databases to store data from updateable databases</a:t>
            </a:r>
          </a:p>
        </p:txBody>
      </p:sp>
      <p:sp>
        <p:nvSpPr>
          <p:cNvPr id="3" name="Slide Number Placeholder 2"/>
          <p:cNvSpPr>
            <a:spLocks noGrp="1"/>
          </p:cNvSpPr>
          <p:nvPr>
            <p:ph type="sldNum" sz="quarter" idx="11"/>
          </p:nvPr>
        </p:nvSpPr>
        <p:spPr/>
        <p:txBody>
          <a:bodyPr/>
          <a:lstStyle/>
          <a:p>
            <a:r>
              <a:rPr lang="en-US" dirty="0" smtClean="0"/>
              <a:t>4-</a:t>
            </a:r>
            <a:fld id="{C792E50D-B401-4D4C-A70E-551D3C056275}" type="slidenum">
              <a:rPr lang="en-US" smtClean="0"/>
              <a:pPr/>
              <a:t>2</a:t>
            </a:fld>
            <a:endParaRPr lang="en-US" dirty="0" smtClean="0"/>
          </a:p>
          <a:p>
            <a:endParaRPr lang="en-US" dirty="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274638"/>
            <a:ext cx="8229600" cy="2239962"/>
          </a:xfrm>
        </p:spPr>
        <p:txBody>
          <a:bodyPr/>
          <a:lstStyle/>
          <a:p>
            <a:pPr eaLnBrk="1" hangingPunct="1"/>
            <a:r>
              <a:rPr lang="en-US" dirty="0" smtClean="0"/>
              <a:t>Designing</a:t>
            </a:r>
            <a:br>
              <a:rPr lang="en-US" dirty="0" smtClean="0"/>
            </a:br>
            <a:r>
              <a:rPr lang="en-US" dirty="0" smtClean="0"/>
              <a:t> Read-Only Databases</a:t>
            </a:r>
          </a:p>
        </p:txBody>
      </p:sp>
      <p:sp>
        <p:nvSpPr>
          <p:cNvPr id="3" name="Slide Number Placeholder 2"/>
          <p:cNvSpPr>
            <a:spLocks noGrp="1"/>
          </p:cNvSpPr>
          <p:nvPr>
            <p:ph type="sldNum" sz="quarter" idx="11"/>
          </p:nvPr>
        </p:nvSpPr>
        <p:spPr/>
        <p:txBody>
          <a:bodyPr/>
          <a:lstStyle/>
          <a:p>
            <a:r>
              <a:rPr lang="en-US" smtClean="0"/>
              <a:t>4-</a:t>
            </a:r>
            <a:fld id="{87F30ED3-84FF-444B-8FBC-93976E7F1D72}" type="slidenum">
              <a:rPr lang="en-US" smtClean="0"/>
              <a:pPr/>
              <a:t>20</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
        <p:nvSpPr>
          <p:cNvPr id="2" name="TextBox 1"/>
          <p:cNvSpPr txBox="1"/>
          <p:nvPr/>
        </p:nvSpPr>
        <p:spPr>
          <a:xfrm>
            <a:off x="381000" y="2667000"/>
            <a:ext cx="822960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extracted sales data that we used for </a:t>
            </a:r>
            <a:r>
              <a:rPr lang="en-US" sz="2400" b="1" dirty="0">
                <a:solidFill>
                  <a:srgbClr val="0099CC"/>
                </a:solidFill>
              </a:rPr>
              <a:t>Cape </a:t>
            </a:r>
            <a:r>
              <a:rPr lang="en-US" sz="2400" b="1" dirty="0" err="1">
                <a:solidFill>
                  <a:srgbClr val="0099CC"/>
                </a:solidFill>
              </a:rPr>
              <a:t>Codd</a:t>
            </a:r>
            <a:r>
              <a:rPr lang="en-US" sz="2400" b="1" dirty="0">
                <a:solidFill>
                  <a:srgbClr val="0099CC"/>
                </a:solidFill>
              </a:rPr>
              <a:t> Outdoor Sports</a:t>
            </a:r>
            <a:r>
              <a:rPr lang="en-US" sz="2400" dirty="0"/>
              <a:t> in Chapter 2 is a small, but typical example of a read-only database.</a:t>
            </a:r>
          </a:p>
          <a:p>
            <a:pPr marL="285750" indent="-285750">
              <a:buFont typeface="Arial" panose="020B0604020202020204" pitchFamily="34" charset="0"/>
              <a:buChar char="•"/>
            </a:pPr>
            <a:r>
              <a:rPr lang="en-US" sz="2400" dirty="0" smtClean="0"/>
              <a:t>Read-only </a:t>
            </a:r>
            <a:r>
              <a:rPr lang="en-US" sz="2400" dirty="0"/>
              <a:t>databases are used in </a:t>
            </a:r>
            <a:r>
              <a:rPr lang="en-US" sz="2400" b="1" dirty="0">
                <a:solidFill>
                  <a:srgbClr val="0099CC"/>
                </a:solidFill>
              </a:rPr>
              <a:t>business intelligence (BI) systems</a:t>
            </a:r>
            <a:r>
              <a:rPr lang="en-US" sz="2400" b="1" dirty="0"/>
              <a:t> </a:t>
            </a:r>
            <a:r>
              <a:rPr lang="en-US" sz="2400" dirty="0"/>
              <a:t>for producing </a:t>
            </a:r>
            <a:r>
              <a:rPr lang="en-US" sz="2400" dirty="0" smtClean="0"/>
              <a:t>information for </a:t>
            </a:r>
            <a:r>
              <a:rPr lang="en-US" sz="2400" dirty="0"/>
              <a:t>assessment, analysis, planning, and control, as we discussed for Cape </a:t>
            </a:r>
            <a:r>
              <a:rPr lang="en-US" sz="2400" dirty="0" err="1" smtClean="0"/>
              <a:t>Codd</a:t>
            </a:r>
            <a:r>
              <a:rPr lang="en-US" sz="2400" dirty="0" smtClean="0"/>
              <a:t> Outdoor </a:t>
            </a:r>
            <a:r>
              <a:rPr lang="en-US" sz="2400" dirty="0"/>
              <a:t>Sports in Chapter </a:t>
            </a:r>
            <a:r>
              <a:rPr lang="en-US" sz="2400" dirty="0" smtClean="0"/>
              <a:t>2.</a:t>
            </a:r>
          </a:p>
          <a:p>
            <a:pPr marL="285750" indent="-285750">
              <a:buFont typeface="Arial" panose="020B0604020202020204" pitchFamily="34" charset="0"/>
              <a:buChar char="•"/>
            </a:pPr>
            <a:r>
              <a:rPr lang="en-US" sz="2400" dirty="0" smtClean="0"/>
              <a:t>Read-only </a:t>
            </a:r>
            <a:r>
              <a:rPr lang="en-US" sz="2400" dirty="0"/>
              <a:t>databases are commonly used in a </a:t>
            </a:r>
            <a:r>
              <a:rPr lang="en-US" sz="2400" b="1" dirty="0">
                <a:solidFill>
                  <a:srgbClr val="0099CC"/>
                </a:solidFill>
              </a:rPr>
              <a:t>data warehouse</a:t>
            </a:r>
            <a:r>
              <a:rPr lang="en-US" sz="2400" dirty="0"/>
              <a:t>, which </a:t>
            </a:r>
            <a:r>
              <a:rPr lang="en-US" sz="2400" dirty="0" smtClean="0"/>
              <a:t>we also </a:t>
            </a:r>
            <a:r>
              <a:rPr lang="en-US" sz="2400" dirty="0"/>
              <a:t>introduced in Chapter 2</a:t>
            </a:r>
            <a:r>
              <a:rPr lang="en-US" sz="2400" dirty="0" smtClean="0"/>
              <a:t>.</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Read-Only Databases</a:t>
            </a:r>
          </a:p>
        </p:txBody>
      </p:sp>
      <p:sp>
        <p:nvSpPr>
          <p:cNvPr id="25603" name="Rectangle 3"/>
          <p:cNvSpPr>
            <a:spLocks noGrp="1" noChangeArrowheads="1"/>
          </p:cNvSpPr>
          <p:nvPr>
            <p:ph idx="1"/>
          </p:nvPr>
        </p:nvSpPr>
        <p:spPr/>
        <p:txBody>
          <a:bodyPr/>
          <a:lstStyle/>
          <a:p>
            <a:pPr eaLnBrk="1" hangingPunct="1">
              <a:buClr>
                <a:schemeClr val="tx1"/>
              </a:buClr>
            </a:pPr>
            <a:r>
              <a:rPr lang="en-US" b="1" smtClean="0">
                <a:solidFill>
                  <a:srgbClr val="0099CC"/>
                </a:solidFill>
              </a:rPr>
              <a:t>Read-only databases</a:t>
            </a:r>
            <a:r>
              <a:rPr lang="en-US" smtClean="0">
                <a:solidFill>
                  <a:srgbClr val="0099CC"/>
                </a:solidFill>
              </a:rPr>
              <a:t> </a:t>
            </a:r>
            <a:r>
              <a:rPr lang="en-US" smtClean="0"/>
              <a:t>are nonoperational databases using data extracted from operational databases.</a:t>
            </a:r>
          </a:p>
          <a:p>
            <a:pPr eaLnBrk="1" hangingPunct="1"/>
            <a:r>
              <a:rPr lang="en-US" smtClean="0"/>
              <a:t>They are used for querying, reporting, and data mining applications.</a:t>
            </a:r>
          </a:p>
          <a:p>
            <a:pPr eaLnBrk="1" hangingPunct="1"/>
            <a:r>
              <a:rPr lang="en-US" smtClean="0"/>
              <a:t>They are never updated (in the operational database sense</a:t>
            </a:r>
            <a:r>
              <a:rPr lang="en-US" smtClean="0">
                <a:cs typeface="Arial" panose="020B0604020202020204" pitchFamily="34" charset="0"/>
              </a:rPr>
              <a:t>—</a:t>
            </a:r>
            <a:r>
              <a:rPr lang="en-US" smtClean="0"/>
              <a:t>they may have new data imported from time to time).</a:t>
            </a:r>
          </a:p>
          <a:p>
            <a:pPr eaLnBrk="1" hangingPunct="1"/>
            <a:endParaRPr lang="en-US" smtClean="0"/>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21</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Denormalization</a:t>
            </a:r>
          </a:p>
        </p:txBody>
      </p:sp>
      <p:sp>
        <p:nvSpPr>
          <p:cNvPr id="26627" name="Rectangle 3"/>
          <p:cNvSpPr>
            <a:spLocks noGrp="1" noChangeArrowheads="1"/>
          </p:cNvSpPr>
          <p:nvPr>
            <p:ph idx="1"/>
          </p:nvPr>
        </p:nvSpPr>
        <p:spPr/>
        <p:txBody>
          <a:bodyPr/>
          <a:lstStyle/>
          <a:p>
            <a:pPr eaLnBrk="1" hangingPunct="1">
              <a:lnSpc>
                <a:spcPct val="90000"/>
              </a:lnSpc>
            </a:pPr>
            <a:r>
              <a:rPr lang="en-US" smtClean="0"/>
              <a:t>For read-only databases, normalization is seldom an advantage.</a:t>
            </a:r>
          </a:p>
          <a:p>
            <a:pPr lvl="1" eaLnBrk="1" hangingPunct="1">
              <a:lnSpc>
                <a:spcPct val="90000"/>
              </a:lnSpc>
            </a:pPr>
            <a:r>
              <a:rPr lang="en-US" smtClean="0"/>
              <a:t>Application processing speed is more important.</a:t>
            </a:r>
          </a:p>
          <a:p>
            <a:pPr eaLnBrk="1" hangingPunct="1">
              <a:lnSpc>
                <a:spcPct val="90000"/>
              </a:lnSpc>
            </a:pPr>
            <a:r>
              <a:rPr lang="en-US" b="1" smtClean="0">
                <a:solidFill>
                  <a:srgbClr val="0099CC"/>
                </a:solidFill>
              </a:rPr>
              <a:t>Denormalization</a:t>
            </a:r>
            <a:r>
              <a:rPr lang="en-US" b="1" smtClean="0">
                <a:solidFill>
                  <a:srgbClr val="0066FF"/>
                </a:solidFill>
              </a:rPr>
              <a:t> </a:t>
            </a:r>
            <a:r>
              <a:rPr lang="en-US" smtClean="0"/>
              <a:t>is the joining of the data in normalized tables prior to storing the data.</a:t>
            </a:r>
          </a:p>
          <a:p>
            <a:pPr eaLnBrk="1" hangingPunct="1">
              <a:lnSpc>
                <a:spcPct val="90000"/>
              </a:lnSpc>
            </a:pPr>
            <a:r>
              <a:rPr lang="en-US" smtClean="0"/>
              <a:t>The data is then stored in nonnormalized tables. </a:t>
            </a: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22</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457200" y="274638"/>
            <a:ext cx="8229600" cy="792162"/>
          </a:xfrm>
        </p:spPr>
        <p:txBody>
          <a:bodyPr/>
          <a:lstStyle/>
          <a:p>
            <a:pPr eaLnBrk="1" hangingPunct="1"/>
            <a:r>
              <a:rPr lang="en-US" smtClean="0"/>
              <a:t>Normalized Tables</a:t>
            </a: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23</a:t>
            </a:fld>
            <a:endParaRPr lang="en-US" smtClean="0"/>
          </a:p>
          <a:p>
            <a:endParaRPr lang="en-US"/>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57200" y="1295400"/>
            <a:ext cx="8229600" cy="4147869"/>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274638"/>
            <a:ext cx="8229600" cy="868362"/>
          </a:xfrm>
        </p:spPr>
        <p:txBody>
          <a:bodyPr/>
          <a:lstStyle/>
          <a:p>
            <a:pPr eaLnBrk="1" hangingPunct="1"/>
            <a:r>
              <a:rPr lang="en-US" dirty="0" err="1" smtClean="0"/>
              <a:t>Denormalizing</a:t>
            </a:r>
            <a:r>
              <a:rPr lang="en-US" dirty="0" smtClean="0"/>
              <a:t> the Data</a:t>
            </a:r>
          </a:p>
        </p:txBody>
      </p:sp>
      <p:sp>
        <p:nvSpPr>
          <p:cNvPr id="3" name="Slide Number Placeholder 2"/>
          <p:cNvSpPr>
            <a:spLocks noGrp="1"/>
          </p:cNvSpPr>
          <p:nvPr>
            <p:ph type="sldNum" sz="quarter" idx="11"/>
          </p:nvPr>
        </p:nvSpPr>
        <p:spPr/>
        <p:txBody>
          <a:bodyPr/>
          <a:lstStyle/>
          <a:p>
            <a:r>
              <a:rPr lang="en-US" smtClean="0"/>
              <a:t>4-</a:t>
            </a:r>
            <a:fld id="{EC77891E-AD39-47E6-B1FC-A083994F13B8}" type="slidenum">
              <a:rPr lang="en-US" smtClean="0"/>
              <a:pPr/>
              <a:t>24</a:t>
            </a:fld>
            <a:endParaRPr lang="en-US" smtClean="0"/>
          </a:p>
          <a:p>
            <a:endParaRPr lang="en-US"/>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1878586" y="3686248"/>
            <a:ext cx="5181600" cy="2501003"/>
          </a:xfrm>
          <a:prstGeom prst="rect">
            <a:avLst/>
          </a:prstGeom>
          <a:ln>
            <a:noFill/>
          </a:ln>
        </p:spPr>
      </p:pic>
      <p:pic>
        <p:nvPicPr>
          <p:cNvPr id="5" name="Picture 4"/>
          <p:cNvPicPr>
            <a:picLocks noChangeAspect="1"/>
          </p:cNvPicPr>
          <p:nvPr/>
        </p:nvPicPr>
        <p:blipFill>
          <a:blip r:embed="rId4"/>
          <a:stretch>
            <a:fillRect/>
          </a:stretch>
        </p:blipFill>
        <p:spPr>
          <a:xfrm>
            <a:off x="1676400" y="1295400"/>
            <a:ext cx="5536186" cy="2263784"/>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274638"/>
            <a:ext cx="5638800" cy="1782762"/>
          </a:xfrm>
        </p:spPr>
        <p:txBody>
          <a:bodyPr/>
          <a:lstStyle/>
          <a:p>
            <a:pPr eaLnBrk="1" hangingPunct="1"/>
            <a:r>
              <a:rPr lang="en-US" smtClean="0"/>
              <a:t>Customized Tables I</a:t>
            </a:r>
          </a:p>
        </p:txBody>
      </p:sp>
      <p:sp>
        <p:nvSpPr>
          <p:cNvPr id="29699" name="Rectangle 3"/>
          <p:cNvSpPr>
            <a:spLocks noGrp="1" noChangeArrowheads="1"/>
          </p:cNvSpPr>
          <p:nvPr>
            <p:ph type="body" sz="half" idx="1"/>
          </p:nvPr>
        </p:nvSpPr>
        <p:spPr>
          <a:xfrm>
            <a:off x="457200" y="2130425"/>
            <a:ext cx="5638800" cy="4114800"/>
          </a:xfrm>
        </p:spPr>
        <p:txBody>
          <a:bodyPr/>
          <a:lstStyle/>
          <a:p>
            <a:pPr eaLnBrk="1" hangingPunct="1"/>
            <a:r>
              <a:rPr lang="en-US" sz="2800" dirty="0" smtClean="0"/>
              <a:t>Read-only databases are often designed with many copies of the same data, but with each copy customized for a specific application.</a:t>
            </a:r>
          </a:p>
          <a:p>
            <a:pPr eaLnBrk="1" hangingPunct="1"/>
            <a:r>
              <a:rPr lang="en-US" sz="2800" dirty="0" smtClean="0"/>
              <a:t>Consider the </a:t>
            </a:r>
            <a:r>
              <a:rPr lang="en-US" sz="2800" dirty="0" smtClean="0">
                <a:solidFill>
                  <a:srgbClr val="0099CC"/>
                </a:solidFill>
              </a:rPr>
              <a:t>PRODUCT</a:t>
            </a:r>
            <a:r>
              <a:rPr lang="en-US" sz="2800" dirty="0" smtClean="0"/>
              <a:t> table:</a:t>
            </a:r>
          </a:p>
        </p:txBody>
      </p:sp>
      <p:sp>
        <p:nvSpPr>
          <p:cNvPr id="3" name="Slide Number Placeholder 2"/>
          <p:cNvSpPr>
            <a:spLocks noGrp="1"/>
          </p:cNvSpPr>
          <p:nvPr>
            <p:ph type="sldNum" sz="quarter" idx="11"/>
          </p:nvPr>
        </p:nvSpPr>
        <p:spPr/>
        <p:txBody>
          <a:bodyPr/>
          <a:lstStyle/>
          <a:p>
            <a:r>
              <a:rPr lang="en-US" smtClean="0"/>
              <a:t>4-</a:t>
            </a:r>
            <a:fld id="{EC77891E-AD39-47E6-B1FC-A083994F13B8}" type="slidenum">
              <a:rPr lang="en-US" smtClean="0"/>
              <a:pPr/>
              <a:t>25</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6207180" y="260550"/>
            <a:ext cx="2251020" cy="5963471"/>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Customized Tables II</a:t>
            </a: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26</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533399" y="1676399"/>
            <a:ext cx="8077201" cy="2904851"/>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t>Common Design Problems</a:t>
            </a: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27</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1657259" y="1676400"/>
            <a:ext cx="5829482" cy="2989131"/>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z="3600" smtClean="0"/>
              <a:t>The Multivalue, Multicolumn Problem</a:t>
            </a:r>
          </a:p>
        </p:txBody>
      </p:sp>
      <p:sp>
        <p:nvSpPr>
          <p:cNvPr id="32771" name="Rectangle 3"/>
          <p:cNvSpPr>
            <a:spLocks noGrp="1" noChangeArrowheads="1"/>
          </p:cNvSpPr>
          <p:nvPr>
            <p:ph idx="1"/>
          </p:nvPr>
        </p:nvSpPr>
        <p:spPr/>
        <p:txBody>
          <a:bodyPr/>
          <a:lstStyle/>
          <a:p>
            <a:pPr eaLnBrk="1" hangingPunct="1">
              <a:lnSpc>
                <a:spcPct val="90000"/>
              </a:lnSpc>
            </a:pPr>
            <a:r>
              <a:rPr lang="en-US" dirty="0" smtClean="0"/>
              <a:t>The </a:t>
            </a:r>
            <a:r>
              <a:rPr lang="en-US" b="1" dirty="0" err="1" smtClean="0">
                <a:solidFill>
                  <a:srgbClr val="0099CC"/>
                </a:solidFill>
              </a:rPr>
              <a:t>multivalue</a:t>
            </a:r>
            <a:r>
              <a:rPr lang="en-US" b="1" dirty="0" smtClean="0">
                <a:solidFill>
                  <a:srgbClr val="0099CC"/>
                </a:solidFill>
              </a:rPr>
              <a:t>, multicolumn problem</a:t>
            </a:r>
            <a:r>
              <a:rPr lang="en-US" dirty="0" smtClean="0">
                <a:solidFill>
                  <a:srgbClr val="0099CC"/>
                </a:solidFill>
              </a:rPr>
              <a:t> </a:t>
            </a:r>
            <a:r>
              <a:rPr lang="en-US" dirty="0" smtClean="0"/>
              <a:t>occurs when multiple values of an attribute are stored in more than one column:</a:t>
            </a:r>
          </a:p>
          <a:p>
            <a:pPr eaLnBrk="1" hangingPunct="1">
              <a:lnSpc>
                <a:spcPct val="90000"/>
              </a:lnSpc>
              <a:buFontTx/>
              <a:buNone/>
            </a:pPr>
            <a:r>
              <a:rPr lang="en-US" sz="1800" dirty="0" smtClean="0">
                <a:solidFill>
                  <a:srgbClr val="0066FF"/>
                </a:solidFill>
              </a:rPr>
              <a:t>	      </a:t>
            </a:r>
            <a:r>
              <a:rPr lang="en-US" sz="1800" dirty="0" smtClean="0">
                <a:solidFill>
                  <a:srgbClr val="0099CC"/>
                </a:solidFill>
              </a:rPr>
              <a:t>EMPLOYEE (</a:t>
            </a:r>
            <a:r>
              <a:rPr lang="en-US" sz="1800" u="sng" dirty="0" err="1" smtClean="0">
                <a:solidFill>
                  <a:srgbClr val="0099CC"/>
                </a:solidFill>
              </a:rPr>
              <a:t>EmployeeNumber</a:t>
            </a:r>
            <a:r>
              <a:rPr lang="en-US" sz="1800" dirty="0" smtClean="0">
                <a:solidFill>
                  <a:srgbClr val="0099CC"/>
                </a:solidFill>
              </a:rPr>
              <a:t>, </a:t>
            </a:r>
            <a:r>
              <a:rPr lang="en-US" sz="1800" dirty="0" err="1" smtClean="0">
                <a:solidFill>
                  <a:srgbClr val="0099CC"/>
                </a:solidFill>
              </a:rPr>
              <a:t>EmployeeLastName</a:t>
            </a:r>
            <a:r>
              <a:rPr lang="en-US" sz="1800" dirty="0" smtClean="0">
                <a:solidFill>
                  <a:srgbClr val="0099CC"/>
                </a:solidFill>
              </a:rPr>
              <a:t>, Auto2_LicenseNumber, Auto3_LicenseNumber)</a:t>
            </a:r>
          </a:p>
          <a:p>
            <a:pPr eaLnBrk="1" hangingPunct="1">
              <a:lnSpc>
                <a:spcPct val="90000"/>
              </a:lnSpc>
            </a:pPr>
            <a:r>
              <a:rPr lang="en-US" dirty="0" smtClean="0"/>
              <a:t>This is another form of a </a:t>
            </a:r>
            <a:r>
              <a:rPr lang="en-US" b="1" dirty="0" smtClean="0">
                <a:solidFill>
                  <a:srgbClr val="0099CC"/>
                </a:solidFill>
              </a:rPr>
              <a:t>multivalued dependency</a:t>
            </a:r>
            <a:r>
              <a:rPr lang="en-US" dirty="0" smtClean="0"/>
              <a:t>.</a:t>
            </a:r>
          </a:p>
          <a:p>
            <a:pPr eaLnBrk="1" hangingPunct="1">
              <a:lnSpc>
                <a:spcPct val="90000"/>
              </a:lnSpc>
            </a:pPr>
            <a:r>
              <a:rPr lang="en-US" dirty="0" smtClean="0"/>
              <a:t>Solution = like the </a:t>
            </a:r>
            <a:r>
              <a:rPr lang="en-US" b="1" dirty="0" smtClean="0">
                <a:solidFill>
                  <a:srgbClr val="0099CC"/>
                </a:solidFill>
              </a:rPr>
              <a:t>4NF</a:t>
            </a:r>
            <a:r>
              <a:rPr lang="en-US" dirty="0" smtClean="0"/>
              <a:t> solution for  multivalued dependencies, use a separate table to store the multiple values.</a:t>
            </a: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28</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73208" y="3019259"/>
            <a:ext cx="8213592" cy="485941"/>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Inconsistent Values I</a:t>
            </a:r>
          </a:p>
        </p:txBody>
      </p:sp>
      <p:sp>
        <p:nvSpPr>
          <p:cNvPr id="33795" name="Rectangle 3"/>
          <p:cNvSpPr>
            <a:spLocks noGrp="1" noChangeArrowheads="1"/>
          </p:cNvSpPr>
          <p:nvPr>
            <p:ph idx="1"/>
          </p:nvPr>
        </p:nvSpPr>
        <p:spPr/>
        <p:txBody>
          <a:bodyPr/>
          <a:lstStyle/>
          <a:p>
            <a:pPr eaLnBrk="1" hangingPunct="1">
              <a:lnSpc>
                <a:spcPct val="90000"/>
              </a:lnSpc>
              <a:buClr>
                <a:schemeClr val="tx1"/>
              </a:buClr>
            </a:pPr>
            <a:r>
              <a:rPr lang="en-US" b="1" smtClean="0">
                <a:solidFill>
                  <a:srgbClr val="0099CC"/>
                </a:solidFill>
              </a:rPr>
              <a:t>Inconsistent values</a:t>
            </a:r>
            <a:r>
              <a:rPr lang="en-US" smtClean="0">
                <a:solidFill>
                  <a:srgbClr val="0099CC"/>
                </a:solidFill>
              </a:rPr>
              <a:t> </a:t>
            </a:r>
            <a:r>
              <a:rPr lang="en-US" smtClean="0"/>
              <a:t>occur when different users, or different data sources, use slightly different forms of the same data value:</a:t>
            </a:r>
          </a:p>
          <a:p>
            <a:pPr lvl="1" eaLnBrk="1" hangingPunct="1">
              <a:lnSpc>
                <a:spcPct val="90000"/>
              </a:lnSpc>
            </a:pPr>
            <a:r>
              <a:rPr lang="en-US" smtClean="0"/>
              <a:t>Different codings:</a:t>
            </a:r>
          </a:p>
          <a:p>
            <a:pPr lvl="2" eaLnBrk="1" hangingPunct="1">
              <a:lnSpc>
                <a:spcPct val="90000"/>
              </a:lnSpc>
            </a:pPr>
            <a:r>
              <a:rPr lang="en-US" smtClean="0"/>
              <a:t>SKU_Description = </a:t>
            </a:r>
            <a:r>
              <a:rPr lang="en-US" smtClean="0">
                <a:cs typeface="Arial" panose="020B0604020202020204" pitchFamily="34" charset="0"/>
              </a:rPr>
              <a:t>'</a:t>
            </a:r>
            <a:r>
              <a:rPr lang="en-US" smtClean="0"/>
              <a:t>Corn, Large Can</a:t>
            </a:r>
            <a:r>
              <a:rPr lang="en-US" smtClean="0">
                <a:cs typeface="Arial" panose="020B0604020202020204" pitchFamily="34" charset="0"/>
              </a:rPr>
              <a:t>'</a:t>
            </a:r>
            <a:r>
              <a:rPr lang="en-US" smtClean="0"/>
              <a:t> </a:t>
            </a:r>
            <a:endParaRPr lang="en-US" smtClean="0">
              <a:cs typeface="Arial" panose="020B0604020202020204" pitchFamily="34" charset="0"/>
            </a:endParaRPr>
          </a:p>
          <a:p>
            <a:pPr lvl="2" eaLnBrk="1" hangingPunct="1">
              <a:lnSpc>
                <a:spcPct val="90000"/>
              </a:lnSpc>
            </a:pPr>
            <a:r>
              <a:rPr lang="en-US" smtClean="0"/>
              <a:t>SKU_Description = </a:t>
            </a:r>
            <a:r>
              <a:rPr lang="en-US" smtClean="0">
                <a:cs typeface="Arial" panose="020B0604020202020204" pitchFamily="34" charset="0"/>
              </a:rPr>
              <a:t>'</a:t>
            </a:r>
            <a:r>
              <a:rPr lang="en-US" smtClean="0"/>
              <a:t>Can, Corn, Large</a:t>
            </a:r>
            <a:r>
              <a:rPr lang="en-US" smtClean="0">
                <a:cs typeface="Arial" panose="020B0604020202020204" pitchFamily="34" charset="0"/>
              </a:rPr>
              <a:t>'</a:t>
            </a:r>
          </a:p>
          <a:p>
            <a:pPr lvl="2" eaLnBrk="1" hangingPunct="1">
              <a:lnSpc>
                <a:spcPct val="90000"/>
              </a:lnSpc>
            </a:pPr>
            <a:r>
              <a:rPr lang="en-US" smtClean="0"/>
              <a:t>SKU_Description = </a:t>
            </a:r>
            <a:r>
              <a:rPr lang="en-US" smtClean="0">
                <a:cs typeface="Arial" panose="020B0604020202020204" pitchFamily="34" charset="0"/>
              </a:rPr>
              <a:t>'Large </a:t>
            </a:r>
            <a:r>
              <a:rPr lang="en-US" smtClean="0"/>
              <a:t>Can Corn</a:t>
            </a:r>
            <a:r>
              <a:rPr lang="en-US" smtClean="0">
                <a:cs typeface="Arial" panose="020B0604020202020204" pitchFamily="34" charset="0"/>
              </a:rPr>
              <a:t>‘</a:t>
            </a:r>
          </a:p>
          <a:p>
            <a:pPr lvl="1" eaLnBrk="1" hangingPunct="1">
              <a:lnSpc>
                <a:spcPct val="90000"/>
              </a:lnSpc>
            </a:pPr>
            <a:r>
              <a:rPr lang="en-US" smtClean="0">
                <a:cs typeface="Arial" panose="020B0604020202020204" pitchFamily="34" charset="0"/>
              </a:rPr>
              <a:t>Different spellings:</a:t>
            </a:r>
          </a:p>
          <a:p>
            <a:pPr lvl="2" eaLnBrk="1" hangingPunct="1">
              <a:lnSpc>
                <a:spcPct val="90000"/>
              </a:lnSpc>
            </a:pPr>
            <a:r>
              <a:rPr lang="en-US" smtClean="0">
                <a:cs typeface="Arial" panose="020B0604020202020204" pitchFamily="34" charset="0"/>
              </a:rPr>
              <a:t>Coffee, Cofee, Coffeee</a:t>
            </a:r>
          </a:p>
          <a:p>
            <a:pPr lvl="1" eaLnBrk="1" hangingPunct="1">
              <a:lnSpc>
                <a:spcPct val="90000"/>
              </a:lnSpc>
            </a:pPr>
            <a:endParaRPr lang="en-US" smtClean="0">
              <a:cs typeface="Arial" panose="020B0604020202020204" pitchFamily="34" charset="0"/>
            </a:endParaRPr>
          </a:p>
          <a:p>
            <a:pPr lvl="1" eaLnBrk="1" hangingPunct="1">
              <a:lnSpc>
                <a:spcPct val="90000"/>
              </a:lnSpc>
            </a:pPr>
            <a:endParaRPr lang="en-US" smtClean="0">
              <a:cs typeface="Arial" panose="020B0604020202020204" pitchFamily="34" charset="0"/>
            </a:endParaRP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29</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Chapter Objectives</a:t>
            </a:r>
          </a:p>
        </p:txBody>
      </p:sp>
      <p:sp>
        <p:nvSpPr>
          <p:cNvPr id="8195" name="Rectangle 3"/>
          <p:cNvSpPr>
            <a:spLocks noGrp="1" noChangeArrowheads="1"/>
          </p:cNvSpPr>
          <p:nvPr>
            <p:ph idx="1"/>
          </p:nvPr>
        </p:nvSpPr>
        <p:spPr/>
        <p:txBody>
          <a:bodyPr/>
          <a:lstStyle/>
          <a:p>
            <a:pPr eaLnBrk="1" hangingPunct="1"/>
            <a:r>
              <a:rPr lang="en-US" sz="2400" smtClean="0"/>
              <a:t>To recognize and be able to correct common design problems:</a:t>
            </a:r>
          </a:p>
          <a:p>
            <a:pPr lvl="1" eaLnBrk="1" hangingPunct="1"/>
            <a:r>
              <a:rPr lang="en-US" sz="2000" smtClean="0"/>
              <a:t>The multivalue, multicolumn problem</a:t>
            </a:r>
          </a:p>
          <a:p>
            <a:pPr lvl="1" eaLnBrk="1" hangingPunct="1"/>
            <a:r>
              <a:rPr lang="en-US" sz="2000" smtClean="0"/>
              <a:t>The inconsistent values problem</a:t>
            </a:r>
          </a:p>
          <a:p>
            <a:pPr lvl="1" eaLnBrk="1" hangingPunct="1"/>
            <a:r>
              <a:rPr lang="en-US" sz="2000" smtClean="0"/>
              <a:t>The missing values problem</a:t>
            </a:r>
          </a:p>
          <a:p>
            <a:pPr lvl="1" eaLnBrk="1" hangingPunct="1"/>
            <a:r>
              <a:rPr lang="en-US" sz="2000" smtClean="0"/>
              <a:t>The general-purpose remarks column problem</a:t>
            </a: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3</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Inconsistent Values II</a:t>
            </a:r>
          </a:p>
        </p:txBody>
      </p:sp>
      <p:sp>
        <p:nvSpPr>
          <p:cNvPr id="34819" name="Rectangle 3"/>
          <p:cNvSpPr>
            <a:spLocks noGrp="1" noChangeArrowheads="1"/>
          </p:cNvSpPr>
          <p:nvPr>
            <p:ph idx="1"/>
          </p:nvPr>
        </p:nvSpPr>
        <p:spPr/>
        <p:txBody>
          <a:bodyPr/>
          <a:lstStyle/>
          <a:p>
            <a:pPr eaLnBrk="1" hangingPunct="1"/>
            <a:r>
              <a:rPr lang="en-US" sz="2800" dirty="0" smtClean="0"/>
              <a:t>Particularly problematic are primary or foreign key values.</a:t>
            </a:r>
          </a:p>
          <a:p>
            <a:pPr eaLnBrk="1" hangingPunct="1"/>
            <a:r>
              <a:rPr lang="en-US" sz="2800" dirty="0" smtClean="0"/>
              <a:t>To detect:</a:t>
            </a:r>
          </a:p>
          <a:p>
            <a:pPr lvl="1" eaLnBrk="1" hangingPunct="1"/>
            <a:r>
              <a:rPr lang="en-US" sz="2400" dirty="0" smtClean="0"/>
              <a:t>Use referential integrity check already discussed for checking keys.</a:t>
            </a:r>
          </a:p>
          <a:p>
            <a:pPr lvl="1" eaLnBrk="1" hangingPunct="1"/>
            <a:r>
              <a:rPr lang="en-US" sz="2400" dirty="0" smtClean="0"/>
              <a:t>Use the </a:t>
            </a:r>
            <a:r>
              <a:rPr lang="en-US" sz="2400" b="1" dirty="0" smtClean="0">
                <a:solidFill>
                  <a:srgbClr val="0099CC"/>
                </a:solidFill>
              </a:rPr>
              <a:t>SQL GROUP BY clause </a:t>
            </a:r>
            <a:r>
              <a:rPr lang="en-US" sz="2400" dirty="0" smtClean="0"/>
              <a:t>on suspected columns.</a:t>
            </a:r>
          </a:p>
          <a:p>
            <a:pPr eaLnBrk="1" hangingPunct="1">
              <a:buFontTx/>
              <a:buNone/>
            </a:pPr>
            <a:endParaRPr lang="en-US" sz="1800" b="1" dirty="0" smtClean="0">
              <a:solidFill>
                <a:srgbClr val="0066FF"/>
              </a:solidFill>
              <a:latin typeface="Courier New" panose="02070309020205020404" pitchFamily="49" charset="0"/>
            </a:endParaRPr>
          </a:p>
          <a:p>
            <a:pPr eaLnBrk="1" hangingPunct="1">
              <a:buFontTx/>
              <a:buNone/>
            </a:pPr>
            <a:r>
              <a:rPr lang="en-US" sz="1800" b="1" dirty="0" smtClean="0">
                <a:solidFill>
                  <a:srgbClr val="0066FF"/>
                </a:solidFill>
                <a:latin typeface="Courier New" panose="02070309020205020404" pitchFamily="49" charset="0"/>
              </a:rPr>
              <a:t>  </a:t>
            </a:r>
          </a:p>
          <a:p>
            <a:pPr lvl="1" eaLnBrk="1" hangingPunct="1">
              <a:buFontTx/>
              <a:buNone/>
            </a:pPr>
            <a:endParaRPr lang="en-US" sz="2400" dirty="0" smtClean="0"/>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30</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Inconsistent Values III</a:t>
            </a: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31</a:t>
            </a:fld>
            <a:endParaRPr lang="en-US" smtClean="0"/>
          </a:p>
          <a:p>
            <a:endParaRPr lang="en-US"/>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pic>
        <p:nvPicPr>
          <p:cNvPr id="5" name="Picture 4"/>
          <p:cNvPicPr>
            <a:picLocks noChangeAspect="1"/>
          </p:cNvPicPr>
          <p:nvPr/>
        </p:nvPicPr>
        <p:blipFill>
          <a:blip r:embed="rId3"/>
          <a:stretch>
            <a:fillRect/>
          </a:stretch>
        </p:blipFill>
        <p:spPr>
          <a:xfrm>
            <a:off x="462962" y="1630016"/>
            <a:ext cx="8223837" cy="1381914"/>
          </a:xfrm>
          <a:prstGeom prst="rect">
            <a:avLst/>
          </a:prstGeom>
        </p:spPr>
      </p:pic>
      <p:pic>
        <p:nvPicPr>
          <p:cNvPr id="7" name="Picture 6"/>
          <p:cNvPicPr>
            <a:picLocks noChangeAspect="1"/>
          </p:cNvPicPr>
          <p:nvPr/>
        </p:nvPicPr>
        <p:blipFill>
          <a:blip r:embed="rId4"/>
          <a:stretch>
            <a:fillRect/>
          </a:stretch>
        </p:blipFill>
        <p:spPr>
          <a:xfrm>
            <a:off x="1931381" y="3195430"/>
            <a:ext cx="5281238" cy="286312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Missing Values</a:t>
            </a:r>
          </a:p>
        </p:txBody>
      </p:sp>
      <p:sp>
        <p:nvSpPr>
          <p:cNvPr id="36867" name="Rectangle 3"/>
          <p:cNvSpPr>
            <a:spLocks noGrp="1" noChangeArrowheads="1"/>
          </p:cNvSpPr>
          <p:nvPr>
            <p:ph idx="1"/>
          </p:nvPr>
        </p:nvSpPr>
        <p:spPr/>
        <p:txBody>
          <a:bodyPr/>
          <a:lstStyle/>
          <a:p>
            <a:pPr eaLnBrk="1" hangingPunct="1"/>
            <a:r>
              <a:rPr lang="en-US" dirty="0" smtClean="0"/>
              <a:t>A </a:t>
            </a:r>
            <a:r>
              <a:rPr lang="en-US" b="1" dirty="0" smtClean="0">
                <a:solidFill>
                  <a:srgbClr val="0099CC"/>
                </a:solidFill>
              </a:rPr>
              <a:t>missing value</a:t>
            </a:r>
            <a:r>
              <a:rPr lang="en-US" dirty="0" smtClean="0">
                <a:solidFill>
                  <a:srgbClr val="0099CC"/>
                </a:solidFill>
              </a:rPr>
              <a:t> </a:t>
            </a:r>
            <a:r>
              <a:rPr lang="en-US" dirty="0" smtClean="0"/>
              <a:t>or </a:t>
            </a:r>
            <a:r>
              <a:rPr lang="en-US" b="1" dirty="0" smtClean="0">
                <a:solidFill>
                  <a:srgbClr val="0099CC"/>
                </a:solidFill>
              </a:rPr>
              <a:t>null value</a:t>
            </a:r>
            <a:r>
              <a:rPr lang="en-US" dirty="0" smtClean="0">
                <a:solidFill>
                  <a:srgbClr val="0099CC"/>
                </a:solidFill>
              </a:rPr>
              <a:t> </a:t>
            </a:r>
            <a:r>
              <a:rPr lang="en-US" dirty="0" smtClean="0"/>
              <a:t>is a value that has never been provided.</a:t>
            </a:r>
          </a:p>
          <a:p>
            <a:pPr lvl="1"/>
            <a:r>
              <a:rPr lang="en-US" dirty="0" smtClean="0"/>
              <a:t>In a database table, a null value appears in upper case letters as </a:t>
            </a:r>
            <a:r>
              <a:rPr lang="en-US" b="1" dirty="0" smtClean="0">
                <a:solidFill>
                  <a:srgbClr val="0099CC"/>
                </a:solidFill>
              </a:rPr>
              <a:t>NULL</a:t>
            </a:r>
            <a:r>
              <a:rPr lang="en-US" dirty="0" smtClean="0"/>
              <a:t>.</a:t>
            </a:r>
          </a:p>
          <a:p>
            <a:pPr lvl="2" eaLnBrk="1" hangingPunct="1"/>
            <a:endParaRPr lang="en-US" dirty="0" smtClean="0"/>
          </a:p>
          <a:p>
            <a:pPr eaLnBrk="1" hangingPunct="1">
              <a:buFontTx/>
              <a:buNone/>
            </a:pPr>
            <a:endParaRPr lang="en-US" dirty="0" smtClean="0"/>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32</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mtClean="0"/>
              <a:t>Null Values</a:t>
            </a:r>
          </a:p>
        </p:txBody>
      </p:sp>
      <p:sp>
        <p:nvSpPr>
          <p:cNvPr id="37891" name="Rectangle 3"/>
          <p:cNvSpPr>
            <a:spLocks noGrp="1" noChangeArrowheads="1"/>
          </p:cNvSpPr>
          <p:nvPr>
            <p:ph idx="1"/>
          </p:nvPr>
        </p:nvSpPr>
        <p:spPr/>
        <p:txBody>
          <a:bodyPr/>
          <a:lstStyle/>
          <a:p>
            <a:pPr eaLnBrk="1" hangingPunct="1"/>
            <a:r>
              <a:rPr lang="en-US" sz="2800" smtClean="0"/>
              <a:t>Null values are ambiguous:</a:t>
            </a:r>
          </a:p>
          <a:p>
            <a:pPr lvl="1" eaLnBrk="1" hangingPunct="1"/>
            <a:r>
              <a:rPr lang="en-US" sz="2400" smtClean="0"/>
              <a:t>May indicate that a value is inappropriate;</a:t>
            </a:r>
          </a:p>
          <a:p>
            <a:pPr lvl="2" eaLnBrk="1" hangingPunct="1"/>
            <a:r>
              <a:rPr lang="en-US" sz="2000" smtClean="0"/>
              <a:t>DateOfLastChildbirth is inappropriate for a male.</a:t>
            </a:r>
          </a:p>
          <a:p>
            <a:pPr lvl="1" eaLnBrk="1" hangingPunct="1"/>
            <a:r>
              <a:rPr lang="en-US" sz="2400" smtClean="0"/>
              <a:t>May indicate that a value is appropriate but unknown;</a:t>
            </a:r>
          </a:p>
          <a:p>
            <a:pPr lvl="2" eaLnBrk="1" hangingPunct="1"/>
            <a:r>
              <a:rPr lang="en-US" sz="2000" smtClean="0"/>
              <a:t>DateOfLastChildbirth is appropriate for a female, but may be unknown.</a:t>
            </a:r>
          </a:p>
          <a:p>
            <a:pPr lvl="1" eaLnBrk="1" hangingPunct="1"/>
            <a:r>
              <a:rPr lang="en-US" sz="2400" smtClean="0"/>
              <a:t>May indicate that a value is appropriate and known, but has never been entered;</a:t>
            </a:r>
          </a:p>
          <a:p>
            <a:pPr lvl="2" eaLnBrk="1" hangingPunct="1"/>
            <a:r>
              <a:rPr lang="en-US" sz="2000" smtClean="0"/>
              <a:t>DateOfLastChildbirth is appropriate for a female, and may be known but no one has recorded it in the database.</a:t>
            </a:r>
          </a:p>
          <a:p>
            <a:pPr lvl="2" eaLnBrk="1" hangingPunct="1"/>
            <a:endParaRPr lang="en-US" sz="2000" smtClean="0"/>
          </a:p>
          <a:p>
            <a:pPr eaLnBrk="1" hangingPunct="1">
              <a:buFontTx/>
              <a:buNone/>
            </a:pPr>
            <a:endParaRPr lang="en-US" sz="2800" smtClean="0"/>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33</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Checking for Null Values</a:t>
            </a:r>
          </a:p>
        </p:txBody>
      </p:sp>
      <p:sp>
        <p:nvSpPr>
          <p:cNvPr id="38915" name="Rectangle 3"/>
          <p:cNvSpPr>
            <a:spLocks noGrp="1" noChangeArrowheads="1"/>
          </p:cNvSpPr>
          <p:nvPr>
            <p:ph idx="1"/>
          </p:nvPr>
        </p:nvSpPr>
        <p:spPr/>
        <p:txBody>
          <a:bodyPr/>
          <a:lstStyle/>
          <a:p>
            <a:pPr eaLnBrk="1" hangingPunct="1"/>
            <a:r>
              <a:rPr lang="en-US" dirty="0" smtClean="0"/>
              <a:t>Use the </a:t>
            </a:r>
            <a:r>
              <a:rPr lang="en-US" b="1" dirty="0" smtClean="0">
                <a:solidFill>
                  <a:srgbClr val="0099CC"/>
                </a:solidFill>
              </a:rPr>
              <a:t>SQL IS NULL operator</a:t>
            </a:r>
            <a:r>
              <a:rPr lang="en-US" dirty="0" smtClean="0"/>
              <a:t> to check for null values:</a:t>
            </a:r>
          </a:p>
          <a:p>
            <a:pPr eaLnBrk="1" hangingPunct="1">
              <a:buFontTx/>
              <a:buNone/>
            </a:pPr>
            <a:r>
              <a:rPr lang="en-US" sz="2000" b="1" dirty="0" smtClean="0">
                <a:solidFill>
                  <a:srgbClr val="0066FF"/>
                </a:solidFill>
                <a:latin typeface="Courier New" panose="02070309020205020404" pitchFamily="49" charset="0"/>
              </a:rPr>
              <a:t>	 </a:t>
            </a:r>
          </a:p>
          <a:p>
            <a:pPr eaLnBrk="1" hangingPunct="1">
              <a:buFontTx/>
              <a:buNone/>
            </a:pPr>
            <a:r>
              <a:rPr lang="en-US" sz="2000" b="1" dirty="0" smtClean="0">
                <a:solidFill>
                  <a:srgbClr val="0066FF"/>
                </a:solidFill>
                <a:latin typeface="Courier New" panose="02070309020205020404" pitchFamily="49" charset="0"/>
              </a:rPr>
              <a:t>	</a:t>
            </a:r>
            <a:endParaRPr lang="en-US" dirty="0" smtClean="0"/>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34</a:t>
            </a:fld>
            <a:endParaRPr lang="en-US" smtClean="0"/>
          </a:p>
          <a:p>
            <a:endParaRPr lang="en-US"/>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1524000" y="2808372"/>
            <a:ext cx="5973288" cy="1498562"/>
          </a:xfrm>
          <a:prstGeom prst="rect">
            <a:avLst/>
          </a:prstGeom>
        </p:spPr>
      </p:pic>
      <p:pic>
        <p:nvPicPr>
          <p:cNvPr id="5" name="Picture 4"/>
          <p:cNvPicPr>
            <a:picLocks noChangeAspect="1"/>
          </p:cNvPicPr>
          <p:nvPr/>
        </p:nvPicPr>
        <p:blipFill>
          <a:blip r:embed="rId4"/>
          <a:stretch>
            <a:fillRect/>
          </a:stretch>
        </p:blipFill>
        <p:spPr>
          <a:xfrm>
            <a:off x="2645270" y="4590446"/>
            <a:ext cx="3853459" cy="1063499"/>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z="3200" smtClean="0"/>
              <a:t>The General-Purpose Remarks Column</a:t>
            </a:r>
          </a:p>
        </p:txBody>
      </p:sp>
      <p:sp>
        <p:nvSpPr>
          <p:cNvPr id="39939" name="Rectangle 3"/>
          <p:cNvSpPr>
            <a:spLocks noGrp="1" noChangeArrowheads="1"/>
          </p:cNvSpPr>
          <p:nvPr>
            <p:ph idx="1"/>
          </p:nvPr>
        </p:nvSpPr>
        <p:spPr/>
        <p:txBody>
          <a:bodyPr/>
          <a:lstStyle/>
          <a:p>
            <a:pPr eaLnBrk="1" hangingPunct="1">
              <a:lnSpc>
                <a:spcPct val="80000"/>
              </a:lnSpc>
            </a:pPr>
            <a:r>
              <a:rPr lang="en-US" sz="2800" smtClean="0"/>
              <a:t>A </a:t>
            </a:r>
            <a:r>
              <a:rPr lang="en-US" sz="2800" b="1" smtClean="0">
                <a:solidFill>
                  <a:srgbClr val="0099CC"/>
                </a:solidFill>
              </a:rPr>
              <a:t>general-purpose remarks column</a:t>
            </a:r>
            <a:r>
              <a:rPr lang="en-US" sz="2800" smtClean="0">
                <a:solidFill>
                  <a:srgbClr val="0099CC"/>
                </a:solidFill>
              </a:rPr>
              <a:t> </a:t>
            </a:r>
            <a:r>
              <a:rPr lang="en-US" sz="2800" smtClean="0"/>
              <a:t>is a column with a name such as:</a:t>
            </a:r>
          </a:p>
          <a:p>
            <a:pPr lvl="1" eaLnBrk="1" hangingPunct="1">
              <a:lnSpc>
                <a:spcPct val="80000"/>
              </a:lnSpc>
            </a:pPr>
            <a:r>
              <a:rPr lang="en-US" sz="2400" smtClean="0"/>
              <a:t>Remarks</a:t>
            </a:r>
          </a:p>
          <a:p>
            <a:pPr lvl="1" eaLnBrk="1" hangingPunct="1">
              <a:lnSpc>
                <a:spcPct val="80000"/>
              </a:lnSpc>
            </a:pPr>
            <a:r>
              <a:rPr lang="en-US" sz="2400" smtClean="0"/>
              <a:t>Comments</a:t>
            </a:r>
          </a:p>
          <a:p>
            <a:pPr lvl="1" eaLnBrk="1" hangingPunct="1">
              <a:lnSpc>
                <a:spcPct val="80000"/>
              </a:lnSpc>
            </a:pPr>
            <a:r>
              <a:rPr lang="en-US" sz="2400" smtClean="0"/>
              <a:t>Notes</a:t>
            </a:r>
          </a:p>
          <a:p>
            <a:pPr eaLnBrk="1" hangingPunct="1">
              <a:lnSpc>
                <a:spcPct val="80000"/>
              </a:lnSpc>
            </a:pPr>
            <a:r>
              <a:rPr lang="en-US" sz="2800" smtClean="0"/>
              <a:t>It often contains important data stored in an inconsistent, verbal, and verbose way.</a:t>
            </a:r>
          </a:p>
          <a:p>
            <a:pPr lvl="1" eaLnBrk="1" hangingPunct="1">
              <a:lnSpc>
                <a:spcPct val="80000"/>
              </a:lnSpc>
            </a:pPr>
            <a:r>
              <a:rPr lang="en-US" sz="2400" smtClean="0"/>
              <a:t>A typical use is to store data on a customer’s interests.</a:t>
            </a:r>
          </a:p>
          <a:p>
            <a:pPr eaLnBrk="1" hangingPunct="1">
              <a:lnSpc>
                <a:spcPct val="80000"/>
              </a:lnSpc>
            </a:pPr>
            <a:r>
              <a:rPr lang="en-US" sz="2800" smtClean="0"/>
              <a:t>Such a column may:</a:t>
            </a:r>
          </a:p>
          <a:p>
            <a:pPr lvl="1" eaLnBrk="1" hangingPunct="1">
              <a:lnSpc>
                <a:spcPct val="80000"/>
              </a:lnSpc>
            </a:pPr>
            <a:r>
              <a:rPr lang="en-US" sz="2400" smtClean="0"/>
              <a:t>Be used inconsistently</a:t>
            </a:r>
          </a:p>
          <a:p>
            <a:pPr lvl="1" eaLnBrk="1" hangingPunct="1">
              <a:lnSpc>
                <a:spcPct val="80000"/>
              </a:lnSpc>
            </a:pPr>
            <a:r>
              <a:rPr lang="en-US" sz="2400" smtClean="0"/>
              <a:t>Hold multiple data items</a:t>
            </a: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35</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z="3200" dirty="0" smtClean="0"/>
              <a:t>The General-Purpose Remarks Column:</a:t>
            </a:r>
            <a:br>
              <a:rPr lang="en-US" sz="3200" dirty="0" smtClean="0"/>
            </a:br>
            <a:r>
              <a:rPr lang="en-US" sz="2800" dirty="0" smtClean="0"/>
              <a:t>Hidden Foreign Key Data</a:t>
            </a:r>
          </a:p>
        </p:txBody>
      </p:sp>
      <p:sp>
        <p:nvSpPr>
          <p:cNvPr id="39939" name="Rectangle 3"/>
          <p:cNvSpPr>
            <a:spLocks noGrp="1" noChangeArrowheads="1"/>
          </p:cNvSpPr>
          <p:nvPr>
            <p:ph idx="1"/>
          </p:nvPr>
        </p:nvSpPr>
        <p:spPr>
          <a:xfrm>
            <a:off x="453998" y="3200400"/>
            <a:ext cx="8229600" cy="2895600"/>
          </a:xfrm>
        </p:spPr>
        <p:txBody>
          <a:bodyPr/>
          <a:lstStyle/>
          <a:p>
            <a:r>
              <a:rPr lang="en-US" sz="2800" dirty="0"/>
              <a:t>In </a:t>
            </a:r>
            <a:r>
              <a:rPr lang="en-US" sz="2800" dirty="0" smtClean="0"/>
              <a:t>a </a:t>
            </a:r>
            <a:r>
              <a:rPr lang="en-US" sz="2800" dirty="0"/>
              <a:t>typical situation, the data for the foreign key </a:t>
            </a:r>
            <a:r>
              <a:rPr lang="en-US" sz="2800" dirty="0" smtClean="0"/>
              <a:t>may have </a:t>
            </a:r>
            <a:r>
              <a:rPr lang="en-US" sz="2800" dirty="0"/>
              <a:t>been recorded in the </a:t>
            </a:r>
            <a:r>
              <a:rPr lang="en-US" sz="2800" dirty="0" smtClean="0"/>
              <a:t>Remarks column.</a:t>
            </a:r>
          </a:p>
          <a:p>
            <a:pPr lvl="1"/>
            <a:r>
              <a:rPr lang="en-US" sz="2400" dirty="0" smtClean="0"/>
              <a:t>'Wants </a:t>
            </a:r>
            <a:r>
              <a:rPr lang="en-US" sz="2400" dirty="0"/>
              <a:t>to buy a Piper Seneca </a:t>
            </a:r>
            <a:r>
              <a:rPr lang="en-US" sz="2400" dirty="0" smtClean="0"/>
              <a:t>II‘</a:t>
            </a:r>
          </a:p>
          <a:p>
            <a:pPr lvl="1"/>
            <a:r>
              <a:rPr lang="en-US" sz="2400" dirty="0" smtClean="0"/>
              <a:t>'Owner </a:t>
            </a:r>
            <a:r>
              <a:rPr lang="en-US" sz="2400" dirty="0"/>
              <a:t>of a Piper Seneca </a:t>
            </a:r>
            <a:r>
              <a:rPr lang="en-US" sz="2400" dirty="0" smtClean="0"/>
              <a:t>II‘</a:t>
            </a:r>
          </a:p>
          <a:p>
            <a:pPr lvl="1"/>
            <a:r>
              <a:rPr lang="en-US" sz="2400" dirty="0" smtClean="0"/>
              <a:t>'Possible </a:t>
            </a:r>
            <a:r>
              <a:rPr lang="en-US" sz="2400" dirty="0"/>
              <a:t>buyer for </a:t>
            </a:r>
            <a:r>
              <a:rPr lang="en-US" sz="2400" dirty="0" smtClean="0"/>
              <a:t>a turbo </a:t>
            </a:r>
            <a:r>
              <a:rPr lang="en-US" sz="2400" dirty="0"/>
              <a:t>Seneca</a:t>
            </a:r>
            <a:r>
              <a:rPr lang="en-US" sz="2400" dirty="0" smtClean="0"/>
              <a:t>'.</a:t>
            </a: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36</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57200" y="1663139"/>
            <a:ext cx="7957626" cy="1384861"/>
          </a:xfrm>
          <a:prstGeom prst="rect">
            <a:avLst/>
          </a:prstGeom>
        </p:spPr>
      </p:pic>
    </p:spTree>
    <p:extLst>
      <p:ext uri="{BB962C8B-B14F-4D97-AF65-F5344CB8AC3E}">
        <p14:creationId xmlns:p14="http://schemas.microsoft.com/office/powerpoint/2010/main" val="1106695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a:xfrm>
            <a:off x="0" y="0"/>
            <a:ext cx="9144000" cy="2590800"/>
          </a:xfrm>
        </p:spPr>
        <p:txBody>
          <a:bodyPr/>
          <a:lstStyle/>
          <a:p>
            <a:pPr eaLnBrk="1" hangingPunct="1">
              <a:defRPr/>
            </a:pPr>
            <a:r>
              <a:rPr lang="en-US" sz="3600" dirty="0" smtClean="0"/>
              <a:t/>
            </a:r>
            <a:br>
              <a:rPr lang="en-US" sz="3600" dirty="0" smtClean="0"/>
            </a:br>
            <a:r>
              <a:rPr lang="en-US" sz="3600" dirty="0" smtClean="0">
                <a:latin typeface="Calibri" pitchFamily="34" charset="0"/>
                <a:cs typeface="Calibri" pitchFamily="34" charset="0"/>
              </a:rPr>
              <a:t>David </a:t>
            </a:r>
            <a:r>
              <a:rPr lang="en-US" sz="3600" dirty="0" err="1" smtClean="0">
                <a:latin typeface="Calibri" pitchFamily="34" charset="0"/>
                <a:cs typeface="Calibri" pitchFamily="34" charset="0"/>
              </a:rPr>
              <a:t>Kroenke</a:t>
            </a:r>
            <a:r>
              <a:rPr lang="en-US" sz="3600" dirty="0" smtClean="0">
                <a:latin typeface="Calibri" pitchFamily="34" charset="0"/>
                <a:cs typeface="Calibri" pitchFamily="34" charset="0"/>
              </a:rPr>
              <a:t> and David Auer</a:t>
            </a:r>
            <a:r>
              <a:rPr lang="en-US" sz="3600" dirty="0" smtClean="0"/>
              <a:t/>
            </a:r>
            <a:br>
              <a:rPr lang="en-US" sz="3600" dirty="0" smtClean="0"/>
            </a:br>
            <a:r>
              <a:rPr lang="en-US" sz="4000" dirty="0" smtClean="0"/>
              <a:t> </a:t>
            </a:r>
            <a:r>
              <a:rPr lang="en-US" sz="4000" dirty="0" smtClean="0">
                <a:latin typeface="Calibri" pitchFamily="34" charset="0"/>
                <a:cs typeface="Calibri" pitchFamily="34" charset="0"/>
              </a:rPr>
              <a:t>Database Processing</a:t>
            </a:r>
            <a:r>
              <a:rPr lang="en-US" sz="4000" dirty="0" smtClean="0">
                <a:solidFill>
                  <a:schemeClr val="tx1"/>
                </a:solidFill>
              </a:rPr>
              <a:t/>
            </a:r>
            <a:br>
              <a:rPr lang="en-US" sz="4000" dirty="0" smtClean="0">
                <a:solidFill>
                  <a:schemeClr val="tx1"/>
                </a:solidFill>
              </a:rPr>
            </a:br>
            <a:r>
              <a:rPr lang="en-US" sz="3200" dirty="0" smtClean="0">
                <a:solidFill>
                  <a:schemeClr val="bg1">
                    <a:lumMod val="85000"/>
                  </a:schemeClr>
                </a:solidFill>
                <a:latin typeface="Calibri" pitchFamily="34" charset="0"/>
                <a:cs typeface="Calibri" pitchFamily="34" charset="0"/>
              </a:rPr>
              <a:t>Fundamentals, Design, and Implementation</a:t>
            </a:r>
            <a:br>
              <a:rPr lang="en-US" sz="3200" dirty="0" smtClean="0">
                <a:solidFill>
                  <a:schemeClr val="bg1">
                    <a:lumMod val="85000"/>
                  </a:schemeClr>
                </a:solidFill>
                <a:latin typeface="Calibri" pitchFamily="34" charset="0"/>
                <a:cs typeface="Calibri" pitchFamily="34" charset="0"/>
              </a:rPr>
            </a:br>
            <a:r>
              <a:rPr lang="en-US" sz="3200" dirty="0" smtClean="0">
                <a:latin typeface="Calibri" pitchFamily="34" charset="0"/>
                <a:cs typeface="Calibri" pitchFamily="34" charset="0"/>
              </a:rPr>
              <a:t>(14th Edition)</a:t>
            </a:r>
            <a:r>
              <a:rPr lang="en-US" sz="3200" dirty="0" smtClean="0">
                <a:solidFill>
                  <a:schemeClr val="bg2">
                    <a:lumMod val="40000"/>
                    <a:lumOff val="60000"/>
                  </a:schemeClr>
                </a:solidFill>
              </a:rPr>
              <a:t/>
            </a:r>
            <a:br>
              <a:rPr lang="en-US" sz="3200" dirty="0" smtClean="0">
                <a:solidFill>
                  <a:schemeClr val="bg2">
                    <a:lumMod val="40000"/>
                    <a:lumOff val="60000"/>
                  </a:schemeClr>
                </a:solidFill>
              </a:rPr>
            </a:br>
            <a:endParaRPr lang="en-US" sz="3200" dirty="0" smtClean="0">
              <a:solidFill>
                <a:schemeClr val="bg2">
                  <a:lumMod val="40000"/>
                  <a:lumOff val="60000"/>
                </a:schemeClr>
              </a:solidFill>
            </a:endParaRPr>
          </a:p>
        </p:txBody>
      </p:sp>
      <p:sp>
        <p:nvSpPr>
          <p:cNvPr id="40963" name="Rectangle 4"/>
          <p:cNvSpPr>
            <a:spLocks noGrp="1" noChangeArrowheads="1"/>
          </p:cNvSpPr>
          <p:nvPr>
            <p:ph idx="1"/>
          </p:nvPr>
        </p:nvSpPr>
        <p:spPr>
          <a:xfrm>
            <a:off x="457200" y="3581400"/>
            <a:ext cx="8229600" cy="990600"/>
          </a:xfrm>
        </p:spPr>
        <p:txBody>
          <a:bodyPr/>
          <a:lstStyle/>
          <a:p>
            <a:pPr algn="ctr" eaLnBrk="1" hangingPunct="1">
              <a:lnSpc>
                <a:spcPct val="80000"/>
              </a:lnSpc>
              <a:buFontTx/>
              <a:buNone/>
            </a:pPr>
            <a:r>
              <a:rPr lang="en-US" b="1" dirty="0" smtClean="0">
                <a:solidFill>
                  <a:srgbClr val="7B7ABB"/>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D57A15"/>
                </a:solidFill>
                <a:latin typeface="Calibri" panose="020F0502020204030204" pitchFamily="34" charset="0"/>
                <a:ea typeface="Calibri" panose="020F0502020204030204" pitchFamily="34" charset="0"/>
                <a:cs typeface="Calibri" panose="020F0502020204030204" pitchFamily="34" charset="0"/>
              </a:rPr>
              <a:t>Chapter Four</a:t>
            </a: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37</a:t>
            </a:fld>
            <a:endParaRPr lang="en-US" smtClean="0"/>
          </a:p>
          <a:p>
            <a:endParaRPr lang="en-US"/>
          </a:p>
        </p:txBody>
      </p:sp>
      <p:cxnSp>
        <p:nvCxnSpPr>
          <p:cNvPr id="7" name="Straight Connector 6"/>
          <p:cNvCxnSpPr/>
          <p:nvPr/>
        </p:nvCxnSpPr>
        <p:spPr>
          <a:xfrm>
            <a:off x="0" y="25908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0966" name="Footer Placeholder 9"/>
          <p:cNvSpPr txBox="1">
            <a:spLocks noGrp="1"/>
          </p:cNvSpPr>
          <p:nvPr/>
        </p:nvSpPr>
        <p:spPr bwMode="auto">
          <a:xfrm>
            <a:off x="457200" y="6248400"/>
            <a:ext cx="5486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sz="140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p>
            <a:pPr algn="r">
              <a:defRPr/>
            </a:pPr>
            <a:endParaRPr lang="en-US" sz="1400">
              <a:solidFill>
                <a:srgbClr val="000000"/>
              </a:solidFill>
              <a:effectLst>
                <a:outerShdw blurRad="38100" dist="38100" dir="2700000" algn="tl">
                  <a:srgbClr val="C0C0C0"/>
                </a:outerShdw>
              </a:effectLst>
              <a:latin typeface="Arial" charset="0"/>
              <a:cs typeface="Arial" charset="0"/>
            </a:endParaRPr>
          </a:p>
        </p:txBody>
      </p:sp>
      <p:pic>
        <p:nvPicPr>
          <p:cNvPr id="41987"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41988"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38</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Chapter Premise</a:t>
            </a:r>
          </a:p>
        </p:txBody>
      </p:sp>
      <p:sp>
        <p:nvSpPr>
          <p:cNvPr id="9219" name="Rectangle 3"/>
          <p:cNvSpPr>
            <a:spLocks noGrp="1" noChangeArrowheads="1"/>
          </p:cNvSpPr>
          <p:nvPr>
            <p:ph idx="1"/>
          </p:nvPr>
        </p:nvSpPr>
        <p:spPr/>
        <p:txBody>
          <a:bodyPr/>
          <a:lstStyle/>
          <a:p>
            <a:pPr eaLnBrk="1" hangingPunct="1"/>
            <a:r>
              <a:rPr lang="en-US" smtClean="0"/>
              <a:t>We have received one or more tables of existing data.</a:t>
            </a:r>
          </a:p>
          <a:p>
            <a:pPr eaLnBrk="1" hangingPunct="1"/>
            <a:r>
              <a:rPr lang="en-US" smtClean="0"/>
              <a:t>The data is to be stored in a new database.</a:t>
            </a:r>
          </a:p>
          <a:p>
            <a:pPr eaLnBrk="1" hangingPunct="1"/>
            <a:r>
              <a:rPr lang="en-US" smtClean="0"/>
              <a:t>QUESTION:  Should the data be stored as received, or should it be transformed for storage?</a:t>
            </a: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4</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29200" y="2678113"/>
            <a:ext cx="3359844" cy="3554901"/>
          </a:xfrm>
          <a:prstGeom prst="rect">
            <a:avLst/>
          </a:prstGeom>
        </p:spPr>
      </p:pic>
      <p:sp>
        <p:nvSpPr>
          <p:cNvPr id="10243" name="Rectangle 2"/>
          <p:cNvSpPr>
            <a:spLocks noGrp="1" noChangeArrowheads="1"/>
          </p:cNvSpPr>
          <p:nvPr>
            <p:ph type="title"/>
          </p:nvPr>
        </p:nvSpPr>
        <p:spPr/>
        <p:txBody>
          <a:bodyPr/>
          <a:lstStyle/>
          <a:p>
            <a:pPr eaLnBrk="1" hangingPunct="1"/>
            <a:r>
              <a:rPr lang="en-US" sz="4000" smtClean="0"/>
              <a:t>How Many Tables?</a:t>
            </a:r>
            <a:endParaRPr lang="en-US" sz="3200" smtClean="0"/>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5</a:t>
            </a:fld>
            <a:endParaRPr lang="en-US" smtClean="0"/>
          </a:p>
          <a:p>
            <a:endParaRPr lang="en-US"/>
          </a:p>
        </p:txBody>
      </p:sp>
      <p:sp>
        <p:nvSpPr>
          <p:cNvPr id="10246" name="Rectangle 5"/>
          <p:cNvSpPr>
            <a:spLocks noChangeArrowheads="1"/>
          </p:cNvSpPr>
          <p:nvPr/>
        </p:nvSpPr>
        <p:spPr bwMode="auto">
          <a:xfrm>
            <a:off x="457200" y="1600200"/>
            <a:ext cx="82296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1600" b="1">
                <a:solidFill>
                  <a:srgbClr val="0099CC"/>
                </a:solidFill>
              </a:rPr>
              <a:t>SKU_DATA (</a:t>
            </a:r>
            <a:r>
              <a:rPr lang="en-US" sz="1600" b="1" u="sng">
                <a:solidFill>
                  <a:srgbClr val="0099CC"/>
                </a:solidFill>
              </a:rPr>
              <a:t>SKU</a:t>
            </a:r>
            <a:r>
              <a:rPr lang="en-US" sz="1600" b="1">
                <a:solidFill>
                  <a:srgbClr val="0099CC"/>
                </a:solidFill>
              </a:rPr>
              <a:t>, SKU_Description, </a:t>
            </a:r>
            <a:r>
              <a:rPr lang="en-US" sz="1600" b="1" i="1">
                <a:solidFill>
                  <a:srgbClr val="0099CC"/>
                </a:solidFill>
              </a:rPr>
              <a:t>Buyer</a:t>
            </a:r>
            <a:r>
              <a:rPr lang="en-US" sz="1600" b="1">
                <a:solidFill>
                  <a:srgbClr val="0099CC"/>
                </a:solidFill>
              </a:rPr>
              <a:t>)</a:t>
            </a:r>
          </a:p>
          <a:p>
            <a:pPr eaLnBrk="1" hangingPunct="1"/>
            <a:r>
              <a:rPr lang="en-US" sz="1600" b="1">
                <a:solidFill>
                  <a:srgbClr val="0099CC"/>
                </a:solidFill>
              </a:rPr>
              <a:t>BUYER (</a:t>
            </a:r>
            <a:r>
              <a:rPr lang="en-US" sz="1600" b="1" u="sng">
                <a:solidFill>
                  <a:srgbClr val="0099CC"/>
                </a:solidFill>
              </a:rPr>
              <a:t>Buyer</a:t>
            </a:r>
            <a:r>
              <a:rPr lang="en-US" sz="1600" b="1">
                <a:solidFill>
                  <a:srgbClr val="0099CC"/>
                </a:solidFill>
              </a:rPr>
              <a:t>, Department)</a:t>
            </a:r>
          </a:p>
          <a:p>
            <a:pPr eaLnBrk="1" hangingPunct="1"/>
            <a:endParaRPr lang="en-US" sz="1600" b="1">
              <a:solidFill>
                <a:srgbClr val="0099CC"/>
              </a:solidFill>
              <a:sym typeface="Wingdings" panose="05000000000000000000" pitchFamily="2" charset="2"/>
            </a:endParaRPr>
          </a:p>
          <a:p>
            <a:pPr eaLnBrk="1" hangingPunct="1"/>
            <a:r>
              <a:rPr lang="en-US" sz="1600" b="1">
                <a:solidFill>
                  <a:srgbClr val="0099CC"/>
                </a:solidFill>
              </a:rPr>
              <a:t>Where SKU_DATA.Buyer must exist in BUYER.Buyer</a:t>
            </a:r>
            <a:endParaRPr lang="en-US" sz="1600"/>
          </a:p>
        </p:txBody>
      </p:sp>
      <p:sp>
        <p:nvSpPr>
          <p:cNvPr id="10247" name="Text Box 4"/>
          <p:cNvSpPr txBox="1">
            <a:spLocks noChangeArrowheads="1"/>
          </p:cNvSpPr>
          <p:nvPr/>
        </p:nvSpPr>
        <p:spPr bwMode="auto">
          <a:xfrm>
            <a:off x="457200" y="2895600"/>
            <a:ext cx="4191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t>Should we store these two tables as they are, or should we combine them into one table in our new database?</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24000"/>
            <a:ext cx="8229600" cy="3962741"/>
          </a:xfrm>
          <a:prstGeom prst="rect">
            <a:avLst/>
          </a:prstGeom>
        </p:spPr>
      </p:pic>
      <p:sp>
        <p:nvSpPr>
          <p:cNvPr id="11267" name="Rectangle 2"/>
          <p:cNvSpPr>
            <a:spLocks noGrp="1" noChangeArrowheads="1"/>
          </p:cNvSpPr>
          <p:nvPr>
            <p:ph type="title"/>
          </p:nvPr>
        </p:nvSpPr>
        <p:spPr/>
        <p:txBody>
          <a:bodyPr/>
          <a:lstStyle/>
          <a:p>
            <a:pPr eaLnBrk="1" hangingPunct="1"/>
            <a:r>
              <a:rPr lang="en-US" smtClean="0"/>
              <a:t>Assessing Table Structure</a:t>
            </a: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6</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t>Counting Rows in a Table</a:t>
            </a:r>
          </a:p>
        </p:txBody>
      </p:sp>
      <p:sp>
        <p:nvSpPr>
          <p:cNvPr id="12291" name="Rectangle 3"/>
          <p:cNvSpPr>
            <a:spLocks noGrp="1" noChangeArrowheads="1"/>
          </p:cNvSpPr>
          <p:nvPr>
            <p:ph idx="1"/>
          </p:nvPr>
        </p:nvSpPr>
        <p:spPr>
          <a:xfrm>
            <a:off x="457200" y="1600200"/>
            <a:ext cx="8229600" cy="3352800"/>
          </a:xfrm>
        </p:spPr>
        <p:txBody>
          <a:bodyPr/>
          <a:lstStyle/>
          <a:p>
            <a:pPr eaLnBrk="1" hangingPunct="1">
              <a:lnSpc>
                <a:spcPct val="90000"/>
              </a:lnSpc>
            </a:pPr>
            <a:r>
              <a:rPr lang="en-US" dirty="0" smtClean="0"/>
              <a:t>To count the number of rows in a table use the </a:t>
            </a:r>
            <a:r>
              <a:rPr lang="en-US" b="1" dirty="0" smtClean="0">
                <a:solidFill>
                  <a:srgbClr val="0099CC"/>
                </a:solidFill>
              </a:rPr>
              <a:t>SQL COUNT(*) built-in aggregate function </a:t>
            </a:r>
            <a:r>
              <a:rPr lang="en-US" dirty="0" smtClean="0"/>
              <a:t>:</a:t>
            </a:r>
          </a:p>
          <a:p>
            <a:pPr eaLnBrk="1" hangingPunct="1">
              <a:lnSpc>
                <a:spcPct val="90000"/>
              </a:lnSpc>
              <a:buFontTx/>
              <a:buNone/>
            </a:pPr>
            <a:r>
              <a:rPr lang="en-US" b="1" dirty="0" smtClean="0">
                <a:solidFill>
                  <a:srgbClr val="0066FF"/>
                </a:solidFill>
                <a:latin typeface="Courier New" panose="02070309020205020404" pitchFamily="49" charset="0"/>
              </a:rPr>
              <a:t>   </a:t>
            </a:r>
            <a:r>
              <a:rPr lang="en-US" dirty="0" smtClean="0"/>
              <a:t> </a:t>
            </a: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7</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2133600" y="3200400"/>
            <a:ext cx="5219536" cy="609581"/>
          </a:xfrm>
          <a:prstGeom prst="rect">
            <a:avLst/>
          </a:prstGeom>
        </p:spPr>
      </p:pic>
      <p:pic>
        <p:nvPicPr>
          <p:cNvPr id="6" name="Picture 5"/>
          <p:cNvPicPr>
            <a:picLocks noChangeAspect="1"/>
          </p:cNvPicPr>
          <p:nvPr/>
        </p:nvPicPr>
        <p:blipFill>
          <a:blip r:embed="rId4"/>
          <a:stretch>
            <a:fillRect/>
          </a:stretch>
        </p:blipFill>
        <p:spPr>
          <a:xfrm>
            <a:off x="3038342" y="4114800"/>
            <a:ext cx="3067314" cy="706412"/>
          </a:xfrm>
          <a:prstGeom prst="rect">
            <a:avLst/>
          </a:prstGeom>
          <a:ln>
            <a:solidFill>
              <a:schemeClr val="tx1">
                <a:lumMod val="50000"/>
                <a:lumOff val="50000"/>
              </a:schemeClr>
            </a:solid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274638"/>
            <a:ext cx="8229600" cy="944562"/>
          </a:xfrm>
        </p:spPr>
        <p:txBody>
          <a:bodyPr/>
          <a:lstStyle/>
          <a:p>
            <a:pPr eaLnBrk="1" hangingPunct="1"/>
            <a:r>
              <a:rPr lang="en-US" smtClean="0"/>
              <a:t>Examining the Columns</a:t>
            </a:r>
          </a:p>
        </p:txBody>
      </p:sp>
      <p:sp>
        <p:nvSpPr>
          <p:cNvPr id="13315" name="Rectangle 3"/>
          <p:cNvSpPr>
            <a:spLocks noGrp="1" noChangeArrowheads="1"/>
          </p:cNvSpPr>
          <p:nvPr>
            <p:ph idx="1"/>
          </p:nvPr>
        </p:nvSpPr>
        <p:spPr>
          <a:xfrm>
            <a:off x="457200" y="1371600"/>
            <a:ext cx="8229600" cy="4754563"/>
          </a:xfrm>
        </p:spPr>
        <p:txBody>
          <a:bodyPr/>
          <a:lstStyle/>
          <a:p>
            <a:pPr eaLnBrk="1" hangingPunct="1"/>
            <a:r>
              <a:rPr lang="en-US" sz="2800" dirty="0" smtClean="0"/>
              <a:t>To determine the number and type of columns in a table, use an SQL SELECT statement.</a:t>
            </a:r>
          </a:p>
          <a:p>
            <a:pPr lvl="1"/>
            <a:r>
              <a:rPr lang="en-US" sz="2400" dirty="0" smtClean="0"/>
              <a:t>To limit the number of rows retrieved, use the </a:t>
            </a:r>
            <a:r>
              <a:rPr lang="en-US" sz="2400" b="1" dirty="0" smtClean="0">
                <a:solidFill>
                  <a:srgbClr val="0099CC"/>
                </a:solidFill>
              </a:rPr>
              <a:t>SQL TOP {</a:t>
            </a:r>
            <a:r>
              <a:rPr lang="en-US" sz="2400" b="1" dirty="0" err="1" smtClean="0">
                <a:solidFill>
                  <a:srgbClr val="0099CC"/>
                </a:solidFill>
              </a:rPr>
              <a:t>NumberOfRows</a:t>
            </a:r>
            <a:r>
              <a:rPr lang="en-US" sz="2400" b="1" dirty="0" smtClean="0">
                <a:solidFill>
                  <a:srgbClr val="0099CC"/>
                </a:solidFill>
              </a:rPr>
              <a:t>} function</a:t>
            </a:r>
            <a:r>
              <a:rPr lang="en-US" sz="2400" dirty="0" smtClean="0"/>
              <a:t>:</a:t>
            </a:r>
          </a:p>
          <a:p>
            <a:pPr eaLnBrk="1" hangingPunct="1">
              <a:buFontTx/>
              <a:buNone/>
            </a:pPr>
            <a:r>
              <a:rPr lang="en-US" b="1" dirty="0" smtClean="0">
                <a:solidFill>
                  <a:srgbClr val="0066FF"/>
                </a:solidFill>
                <a:latin typeface="Courier New" panose="02070309020205020404" pitchFamily="49" charset="0"/>
              </a:rPr>
              <a:t>  </a:t>
            </a:r>
            <a:endParaRPr lang="en-US" dirty="0" smtClean="0">
              <a:solidFill>
                <a:srgbClr val="0099CC"/>
              </a:solidFill>
            </a:endParaRPr>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8</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2812680" y="3276600"/>
            <a:ext cx="3518639" cy="762000"/>
          </a:xfrm>
          <a:prstGeom prst="rect">
            <a:avLst/>
          </a:prstGeom>
        </p:spPr>
      </p:pic>
      <p:pic>
        <p:nvPicPr>
          <p:cNvPr id="6" name="Picture 5"/>
          <p:cNvPicPr>
            <a:picLocks noChangeAspect="1"/>
          </p:cNvPicPr>
          <p:nvPr/>
        </p:nvPicPr>
        <p:blipFill>
          <a:blip r:embed="rId4"/>
          <a:stretch>
            <a:fillRect/>
          </a:stretch>
        </p:blipFill>
        <p:spPr>
          <a:xfrm>
            <a:off x="2209800" y="4191600"/>
            <a:ext cx="4495800" cy="1627051"/>
          </a:xfrm>
          <a:prstGeom prst="rect">
            <a:avLst/>
          </a:prstGeom>
          <a:ln>
            <a:solidFill>
              <a:schemeClr val="tx1">
                <a:lumMod val="50000"/>
                <a:lumOff val="50000"/>
              </a:schemeClr>
            </a:solid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z="4000" smtClean="0"/>
              <a:t>Checking Validity of Assumed Referential Integrity Constraints I</a:t>
            </a:r>
          </a:p>
        </p:txBody>
      </p:sp>
      <p:sp>
        <p:nvSpPr>
          <p:cNvPr id="14339" name="Rectangle 3"/>
          <p:cNvSpPr>
            <a:spLocks noGrp="1" noChangeArrowheads="1"/>
          </p:cNvSpPr>
          <p:nvPr>
            <p:ph idx="1"/>
          </p:nvPr>
        </p:nvSpPr>
        <p:spPr/>
        <p:txBody>
          <a:bodyPr/>
          <a:lstStyle/>
          <a:p>
            <a:pPr eaLnBrk="1" hangingPunct="1"/>
            <a:r>
              <a:rPr lang="en-US" dirty="0" smtClean="0"/>
              <a:t>Given two tables with an assumed foreign key constraint:</a:t>
            </a:r>
          </a:p>
          <a:p>
            <a:pPr eaLnBrk="1" hangingPunct="1">
              <a:buFontTx/>
              <a:buNone/>
            </a:pPr>
            <a:endParaRPr lang="en-US" sz="1800" b="1" dirty="0" smtClean="0">
              <a:solidFill>
                <a:srgbClr val="0066FF"/>
              </a:solidFill>
            </a:endParaRPr>
          </a:p>
          <a:p>
            <a:pPr eaLnBrk="1" hangingPunct="1">
              <a:buFontTx/>
              <a:buNone/>
            </a:pPr>
            <a:r>
              <a:rPr lang="en-US" sz="1800" b="1" dirty="0" smtClean="0">
                <a:solidFill>
                  <a:srgbClr val="0066FF"/>
                </a:solidFill>
              </a:rPr>
              <a:t>     </a:t>
            </a:r>
            <a:r>
              <a:rPr lang="en-US" sz="1800" b="1" dirty="0" smtClean="0">
                <a:solidFill>
                  <a:srgbClr val="0099CC"/>
                </a:solidFill>
              </a:rPr>
              <a:t>SKU_DATA 	(</a:t>
            </a:r>
            <a:r>
              <a:rPr lang="en-US" sz="1800" b="1" u="sng" dirty="0" smtClean="0">
                <a:solidFill>
                  <a:srgbClr val="0099CC"/>
                </a:solidFill>
              </a:rPr>
              <a:t>SKU</a:t>
            </a:r>
            <a:r>
              <a:rPr lang="en-US" sz="1800" b="1" dirty="0" smtClean="0">
                <a:solidFill>
                  <a:srgbClr val="0099CC"/>
                </a:solidFill>
              </a:rPr>
              <a:t>, </a:t>
            </a:r>
            <a:r>
              <a:rPr lang="en-US" sz="1800" b="1" dirty="0" err="1" smtClean="0">
                <a:solidFill>
                  <a:srgbClr val="0099CC"/>
                </a:solidFill>
              </a:rPr>
              <a:t>SKU_Description</a:t>
            </a:r>
            <a:r>
              <a:rPr lang="en-US" sz="1800" b="1" dirty="0" smtClean="0">
                <a:solidFill>
                  <a:srgbClr val="0099CC"/>
                </a:solidFill>
              </a:rPr>
              <a:t>, </a:t>
            </a:r>
            <a:r>
              <a:rPr lang="en-US" sz="1800" b="1" i="1" dirty="0" smtClean="0">
                <a:solidFill>
                  <a:srgbClr val="0099CC"/>
                </a:solidFill>
              </a:rPr>
              <a:t>Buyer</a:t>
            </a:r>
            <a:r>
              <a:rPr lang="en-US" sz="1800" b="1" dirty="0" smtClean="0">
                <a:solidFill>
                  <a:srgbClr val="0099CC"/>
                </a:solidFill>
              </a:rPr>
              <a:t>)</a:t>
            </a:r>
          </a:p>
          <a:p>
            <a:pPr eaLnBrk="1" hangingPunct="1">
              <a:buFontTx/>
              <a:buNone/>
            </a:pPr>
            <a:r>
              <a:rPr lang="en-US" sz="1800" b="1" dirty="0" smtClean="0">
                <a:solidFill>
                  <a:srgbClr val="0099CC"/>
                </a:solidFill>
              </a:rPr>
              <a:t>     BUYER	(</a:t>
            </a:r>
            <a:r>
              <a:rPr lang="en-US" sz="1800" b="1" u="sng" dirty="0" smtClean="0">
                <a:solidFill>
                  <a:srgbClr val="0099CC"/>
                </a:solidFill>
              </a:rPr>
              <a:t>Buyer</a:t>
            </a:r>
            <a:r>
              <a:rPr lang="en-US" sz="1800" b="1" dirty="0" smtClean="0">
                <a:solidFill>
                  <a:srgbClr val="0099CC"/>
                </a:solidFill>
              </a:rPr>
              <a:t>, Department)</a:t>
            </a:r>
          </a:p>
          <a:p>
            <a:pPr eaLnBrk="1" hangingPunct="1">
              <a:buFontTx/>
              <a:buNone/>
            </a:pPr>
            <a:r>
              <a:rPr lang="en-US" sz="1800" b="1" dirty="0" smtClean="0">
                <a:solidFill>
                  <a:srgbClr val="0099CC"/>
                </a:solidFill>
              </a:rPr>
              <a:t>	</a:t>
            </a:r>
          </a:p>
          <a:p>
            <a:pPr eaLnBrk="1" hangingPunct="1">
              <a:buFontTx/>
              <a:buNone/>
            </a:pPr>
            <a:r>
              <a:rPr lang="en-US" sz="1800" b="1" dirty="0" smtClean="0">
                <a:solidFill>
                  <a:srgbClr val="0099CC"/>
                </a:solidFill>
              </a:rPr>
              <a:t>	Where </a:t>
            </a:r>
            <a:r>
              <a:rPr lang="en-US" sz="1800" b="1" dirty="0" err="1" smtClean="0">
                <a:solidFill>
                  <a:srgbClr val="0099CC"/>
                </a:solidFill>
              </a:rPr>
              <a:t>SKU_DATA.Buyer</a:t>
            </a:r>
            <a:r>
              <a:rPr lang="en-US" sz="1800" b="1" dirty="0" smtClean="0">
                <a:solidFill>
                  <a:srgbClr val="0099CC"/>
                </a:solidFill>
              </a:rPr>
              <a:t> must exist in </a:t>
            </a:r>
            <a:r>
              <a:rPr lang="en-US" sz="1800" b="1" dirty="0" err="1" smtClean="0">
                <a:solidFill>
                  <a:srgbClr val="0099CC"/>
                </a:solidFill>
              </a:rPr>
              <a:t>BUYER.Buyer</a:t>
            </a:r>
            <a:endParaRPr lang="en-US" sz="1800" b="1" dirty="0" smtClean="0">
              <a:solidFill>
                <a:srgbClr val="0099CC"/>
              </a:solidFill>
            </a:endParaRPr>
          </a:p>
          <a:p>
            <a:pPr eaLnBrk="1" hangingPunct="1">
              <a:buFontTx/>
              <a:buNone/>
            </a:pPr>
            <a:endParaRPr lang="en-US" sz="1800" dirty="0" smtClean="0"/>
          </a:p>
        </p:txBody>
      </p:sp>
      <p:sp>
        <p:nvSpPr>
          <p:cNvPr id="3" name="Slide Number Placeholder 2"/>
          <p:cNvSpPr>
            <a:spLocks noGrp="1"/>
          </p:cNvSpPr>
          <p:nvPr>
            <p:ph type="sldNum" sz="quarter" idx="11"/>
          </p:nvPr>
        </p:nvSpPr>
        <p:spPr/>
        <p:txBody>
          <a:bodyPr/>
          <a:lstStyle/>
          <a:p>
            <a:r>
              <a:rPr lang="en-US" smtClean="0"/>
              <a:t>4-</a:t>
            </a:r>
            <a:fld id="{C792E50D-B401-4D4C-A70E-551D3C056275}" type="slidenum">
              <a:rPr lang="en-US" smtClean="0"/>
              <a:pPr/>
              <a:t>9</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Prentice Hall </a:t>
            </a:r>
            <a:endParaRPr lang="en-US" dirty="0">
              <a:solidFill>
                <a:srgbClr val="5F978D"/>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heme-DBP-e14">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DBP-e14" id="{2DB1581F-277E-4DD0-9555-0CB721DF1E43}" vid="{BD7BB1DD-D028-4CA2-882E-F621F47C445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330</TotalTime>
  <Words>1873</Words>
  <Application>Microsoft Office PowerPoint</Application>
  <PresentationFormat>On-screen Show (4:3)</PresentationFormat>
  <Paragraphs>229</Paragraphs>
  <Slides>38</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Courier New</vt:lpstr>
      <vt:lpstr>Times New Roman</vt:lpstr>
      <vt:lpstr>Wingdings</vt:lpstr>
      <vt:lpstr>Theme-DBP-e14</vt:lpstr>
      <vt:lpstr> David M. Kroenke and David J. Auer Database Processing: Fundamentals, Design, and Implementation </vt:lpstr>
      <vt:lpstr>Chapter Objectives</vt:lpstr>
      <vt:lpstr>Chapter Objectives</vt:lpstr>
      <vt:lpstr>Chapter Premise</vt:lpstr>
      <vt:lpstr>How Many Tables?</vt:lpstr>
      <vt:lpstr>Assessing Table Structure</vt:lpstr>
      <vt:lpstr>Counting Rows in a Table</vt:lpstr>
      <vt:lpstr>Examining the Columns</vt:lpstr>
      <vt:lpstr>Checking Validity of Assumed Referential Integrity Constraints I</vt:lpstr>
      <vt:lpstr>Checking Validity of Assumed Referential Integrity Constraints II</vt:lpstr>
      <vt:lpstr>Type of Database</vt:lpstr>
      <vt:lpstr>Designing  Updatable Databases</vt:lpstr>
      <vt:lpstr>Normalization: Advantages and Disadvantages</vt:lpstr>
      <vt:lpstr>Non-Normalized Table: EQUIPMENT_REPAIR</vt:lpstr>
      <vt:lpstr>Normalized Tables: ITEM and REPAIR</vt:lpstr>
      <vt:lpstr>Copying Data to New Tables</vt:lpstr>
      <vt:lpstr>Final Steps</vt:lpstr>
      <vt:lpstr>Choosing Not To Use BCNF</vt:lpstr>
      <vt:lpstr>Multivalued Dependencies</vt:lpstr>
      <vt:lpstr>Designing  Read-Only Databases</vt:lpstr>
      <vt:lpstr>Read-Only Databases</vt:lpstr>
      <vt:lpstr>Denormalization</vt:lpstr>
      <vt:lpstr>Normalized Tables</vt:lpstr>
      <vt:lpstr>Denormalizing the Data</vt:lpstr>
      <vt:lpstr>Customized Tables I</vt:lpstr>
      <vt:lpstr>Customized Tables II</vt:lpstr>
      <vt:lpstr>Common Design Problems</vt:lpstr>
      <vt:lpstr>The Multivalue, Multicolumn Problem</vt:lpstr>
      <vt:lpstr>Inconsistent Values I</vt:lpstr>
      <vt:lpstr>Inconsistent Values II</vt:lpstr>
      <vt:lpstr>Inconsistent Values III</vt:lpstr>
      <vt:lpstr>Missing Values</vt:lpstr>
      <vt:lpstr>Null Values</vt:lpstr>
      <vt:lpstr>Checking for Null Values</vt:lpstr>
      <vt:lpstr>The General-Purpose Remarks Column</vt:lpstr>
      <vt:lpstr>The General-Purpose Remarks Column: Hidden Foreign Key Data</vt:lpstr>
      <vt:lpstr> David Kroenke and David Auer  Database Processing Fundamentals, Design, and Implementation (14th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Kroenke-Auer-DBP-e14-PPT-Chapter-04</dc:title>
  <dc:creator>David J. Auer</dc:creator>
  <cp:lastModifiedBy>Kim Norbuta</cp:lastModifiedBy>
  <cp:revision>72</cp:revision>
  <dcterms:created xsi:type="dcterms:W3CDTF">2005-01-24T23:48:45Z</dcterms:created>
  <dcterms:modified xsi:type="dcterms:W3CDTF">2015-09-14T02:40:07Z</dcterms:modified>
</cp:coreProperties>
</file>